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4"/>
  </p:sldMasterIdLst>
  <p:notesMasterIdLst>
    <p:notesMasterId r:id="rId39"/>
  </p:notesMasterIdLst>
  <p:sldIdLst>
    <p:sldId id="256" r:id="rId5"/>
    <p:sldId id="277" r:id="rId6"/>
    <p:sldId id="292" r:id="rId7"/>
    <p:sldId id="285" r:id="rId8"/>
    <p:sldId id="286" r:id="rId9"/>
    <p:sldId id="309" r:id="rId10"/>
    <p:sldId id="287" r:id="rId11"/>
    <p:sldId id="291" r:id="rId12"/>
    <p:sldId id="288" r:id="rId13"/>
    <p:sldId id="290" r:id="rId14"/>
    <p:sldId id="289" r:id="rId15"/>
    <p:sldId id="293" r:id="rId16"/>
    <p:sldId id="296" r:id="rId17"/>
    <p:sldId id="294" r:id="rId18"/>
    <p:sldId id="295" r:id="rId19"/>
    <p:sldId id="297" r:id="rId20"/>
    <p:sldId id="298" r:id="rId21"/>
    <p:sldId id="299" r:id="rId22"/>
    <p:sldId id="260" r:id="rId23"/>
    <p:sldId id="262" r:id="rId24"/>
    <p:sldId id="266" r:id="rId25"/>
    <p:sldId id="300" r:id="rId26"/>
    <p:sldId id="301" r:id="rId27"/>
    <p:sldId id="264" r:id="rId28"/>
    <p:sldId id="265" r:id="rId29"/>
    <p:sldId id="302" r:id="rId30"/>
    <p:sldId id="303" r:id="rId31"/>
    <p:sldId id="275" r:id="rId32"/>
    <p:sldId id="304" r:id="rId33"/>
    <p:sldId id="305" r:id="rId34"/>
    <p:sldId id="306" r:id="rId35"/>
    <p:sldId id="308" r:id="rId36"/>
    <p:sldId id="307" r:id="rId37"/>
    <p:sldId id="25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BA2CE-2EB2-4A0E-B98C-817044B34582}" type="datetimeFigureOut">
              <a:rPr lang="es-MX" smtClean="0"/>
              <a:t>15/03/2017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3382-F741-4576-869F-0DDE1A49F8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84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1" y="4400549"/>
            <a:ext cx="5486399" cy="36002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20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7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2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4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39F4F5-F4D2-4D2A-AB60-88D37ADCB86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2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3/15/2017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43507"/>
            <a:ext cx="11001375" cy="3204894"/>
          </a:xfrm>
        </p:spPr>
        <p:txBody>
          <a:bodyPr>
            <a:noAutofit/>
          </a:bodyPr>
          <a:lstStyle/>
          <a:p>
            <a:pPr algn="ctr"/>
            <a:r>
              <a:rPr lang="es-MX" sz="6000" dirty="0"/>
              <a:t/>
            </a:r>
            <a:br>
              <a:rPr lang="es-MX" sz="6000" dirty="0"/>
            </a:br>
            <a:r>
              <a:rPr lang="es-MX" sz="6000" dirty="0"/>
              <a:t>Parlamento abierto para los </a:t>
            </a:r>
            <a:r>
              <a:rPr lang="es-MX" sz="6000" dirty="0" smtClean="0"/>
              <a:t>Sistemas </a:t>
            </a:r>
            <a:r>
              <a:rPr lang="es-MX" sz="6000" dirty="0"/>
              <a:t>Locales Anticorrupción</a:t>
            </a:r>
            <a:br>
              <a:rPr lang="es-MX" sz="6000" dirty="0"/>
            </a:br>
            <a:endParaRPr lang="es-MX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9799" y="4306850"/>
            <a:ext cx="9144000" cy="754025"/>
          </a:xfrm>
        </p:spPr>
        <p:txBody>
          <a:bodyPr>
            <a:normAutofit fontScale="77500" lnSpcReduction="20000"/>
          </a:bodyPr>
          <a:lstStyle/>
          <a:p>
            <a:endParaRPr lang="es-MX" sz="2800" dirty="0"/>
          </a:p>
          <a:p>
            <a:r>
              <a:rPr lang="es-MX" sz="3100" dirty="0"/>
              <a:t>PROPUESTA DE INCIDENCIA LEGISLATIVA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3549" y="202377"/>
            <a:ext cx="2591570" cy="104113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4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088" y="0"/>
            <a:ext cx="11872912" cy="10287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Secretaría Ejecutiva y Comisión Ejecutiva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9088" y="2078545"/>
            <a:ext cx="4395787" cy="405079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Organismo descentralizado, no sectorizado, con personalidad y patrimonio propio.</a:t>
            </a:r>
          </a:p>
          <a:p>
            <a:r>
              <a:rPr lang="es-MX" dirty="0" smtClean="0"/>
              <a:t>Presidida por un Secretario Técnico</a:t>
            </a:r>
          </a:p>
          <a:p>
            <a:r>
              <a:rPr lang="es-MX" dirty="0" smtClean="0"/>
              <a:t>Es el órgano de apoyo técnico del CC, le provee de insumos  y asistencia para el desempeño de sus atribuciones, por ejemplo, implementación de políticas en materia de corrupción.  </a:t>
            </a:r>
          </a:p>
          <a:p>
            <a:r>
              <a:rPr lang="es-MX" dirty="0" smtClean="0"/>
              <a:t>Ejecuta las decisiones del CC, al dar seguimiento a la implementación de las políticas que éste establezca.</a:t>
            </a:r>
            <a:endParaRPr lang="es-MX" dirty="0"/>
          </a:p>
        </p:txBody>
      </p:sp>
      <p:sp>
        <p:nvSpPr>
          <p:cNvPr id="4" name="Flecha abajo 3"/>
          <p:cNvSpPr/>
          <p:nvPr/>
        </p:nvSpPr>
        <p:spPr>
          <a:xfrm>
            <a:off x="1800225" y="971543"/>
            <a:ext cx="1128713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abajo 4"/>
          <p:cNvSpPr/>
          <p:nvPr/>
        </p:nvSpPr>
        <p:spPr>
          <a:xfrm>
            <a:off x="8267700" y="1028700"/>
            <a:ext cx="1128713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529388" y="2057400"/>
            <a:ext cx="4395787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Formada por el Secretario Técnico y cuatro miembros del CPC (menos el presidente), elabora propuestas de insumos técnicos y las somete al CC.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61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913" y="198882"/>
            <a:ext cx="11442573" cy="958406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Comité de Participación Ciudadana (CPC)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314" y="1278440"/>
            <a:ext cx="6786561" cy="523666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Innovación del SNA: un grupo de </a:t>
            </a:r>
            <a:r>
              <a:rPr lang="es-MX" dirty="0" err="1" smtClean="0"/>
              <a:t>ciudadan@s</a:t>
            </a:r>
            <a:r>
              <a:rPr lang="es-MX" dirty="0" smtClean="0"/>
              <a:t> preside y coordina los esfuerzos para el combate a la corrupción. </a:t>
            </a:r>
          </a:p>
          <a:p>
            <a:r>
              <a:rPr lang="es-MX" dirty="0" smtClean="0"/>
              <a:t>El CPC está integrado por cinco </a:t>
            </a:r>
            <a:r>
              <a:rPr lang="es-MX" dirty="0" err="1" smtClean="0"/>
              <a:t>ciudadan@s</a:t>
            </a:r>
            <a:r>
              <a:rPr lang="es-MX" dirty="0" smtClean="0"/>
              <a:t> con </a:t>
            </a:r>
            <a:r>
              <a:rPr lang="es-MX" dirty="0"/>
              <a:t>experiencia y </a:t>
            </a:r>
            <a:r>
              <a:rPr lang="es-MX" dirty="0" smtClean="0"/>
              <a:t>probidad, que son electos por una comisión de selección.  Permanecen en su encargo cinco años y son removidos de forma escalonada. </a:t>
            </a:r>
          </a:p>
          <a:p>
            <a:r>
              <a:rPr lang="es-MX" dirty="0" smtClean="0"/>
              <a:t>CPC vínculo con la ciudadanía y el encargado de proponer </a:t>
            </a:r>
            <a:r>
              <a:rPr lang="es-MX" dirty="0"/>
              <a:t> </a:t>
            </a:r>
            <a:r>
              <a:rPr lang="es-MX" dirty="0" smtClean="0"/>
              <a:t>mecanismos </a:t>
            </a:r>
            <a:r>
              <a:rPr lang="es-MX" dirty="0"/>
              <a:t>para que la sociedad participe en la prevención y denuncia de faltas administrativas y hechos de </a:t>
            </a:r>
            <a:r>
              <a:rPr lang="es-MX" dirty="0" smtClean="0"/>
              <a:t>corrupción. </a:t>
            </a:r>
            <a:endParaRPr lang="es-MX" dirty="0"/>
          </a:p>
          <a:p>
            <a:r>
              <a:rPr lang="es-MX" dirty="0" smtClean="0"/>
              <a:t>Tiene facultades para </a:t>
            </a:r>
            <a:r>
              <a:rPr lang="es-MX" dirty="0"/>
              <a:t>proponer políticas anticorrupción, metodologías e indicadores de </a:t>
            </a:r>
            <a:r>
              <a:rPr lang="es-MX" dirty="0" smtClean="0"/>
              <a:t>evaluación. </a:t>
            </a:r>
          </a:p>
          <a:p>
            <a:r>
              <a:rPr lang="es-MX" dirty="0" smtClean="0"/>
              <a:t>Propone al CC exhortos públicos para la aclaración de actos de corrupción.</a:t>
            </a:r>
            <a:endParaRPr lang="es-MX" dirty="0"/>
          </a:p>
          <a:p>
            <a:r>
              <a:rPr lang="es-MX" dirty="0" smtClean="0"/>
              <a:t>El presidente del CPC está al frente del CC y vigila el funcionamiento </a:t>
            </a:r>
            <a:r>
              <a:rPr lang="es-MX" dirty="0"/>
              <a:t>del </a:t>
            </a:r>
            <a:r>
              <a:rPr lang="es-MX" dirty="0" smtClean="0"/>
              <a:t>SNA. </a:t>
            </a:r>
          </a:p>
        </p:txBody>
      </p:sp>
      <p:pic>
        <p:nvPicPr>
          <p:cNvPr id="1026" name="Picture 2" descr="Image result for comité de participación ciudadana del s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19" y="1787841"/>
            <a:ext cx="4497167" cy="33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913" y="198882"/>
            <a:ext cx="11442573" cy="958406"/>
          </a:xfrm>
        </p:spPr>
        <p:txBody>
          <a:bodyPr>
            <a:normAutofit/>
          </a:bodyPr>
          <a:lstStyle/>
          <a:p>
            <a:r>
              <a:rPr lang="es-MX" sz="4000" dirty="0" smtClean="0"/>
              <a:t>Responsabilidades administrativas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314" y="1278440"/>
            <a:ext cx="9169529" cy="52366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Bell MT" panose="02020503060305020303" pitchFamily="18" charset="0"/>
              </a:rPr>
              <a:t>Iniciativa ciudadana fue la base (Ley3de3)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Bell MT" panose="02020503060305020303" pitchFamily="18" charset="0"/>
              </a:rPr>
              <a:t>Publicidad de las tres declaraciones patrimonial, de conflicto de interés y fiscal </a:t>
            </a:r>
            <a:r>
              <a:rPr lang="es-MX" dirty="0" smtClean="0">
                <a:latin typeface="Bell MT" panose="02020503060305020303" pitchFamily="18" charset="0"/>
              </a:rPr>
              <a:t>(los formatos de versión </a:t>
            </a:r>
            <a:r>
              <a:rPr lang="es-MX" dirty="0">
                <a:latin typeface="Bell MT" panose="02020503060305020303" pitchFamily="18" charset="0"/>
              </a:rPr>
              <a:t>pública a cargo del CC)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Bell MT" panose="02020503060305020303" pitchFamily="18" charset="0"/>
              </a:rPr>
              <a:t>Obligaciones de las y los servidores públicos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Bell MT" panose="02020503060305020303" pitchFamily="18" charset="0"/>
              </a:rPr>
              <a:t>Definición de faltas </a:t>
            </a:r>
            <a:r>
              <a:rPr lang="es-MX" dirty="0" smtClean="0">
                <a:latin typeface="Bell MT" panose="02020503060305020303" pitchFamily="18" charset="0"/>
              </a:rPr>
              <a:t>administrativas no graves (actos u omisiones culposas) y </a:t>
            </a:r>
            <a:r>
              <a:rPr lang="es-MX" dirty="0">
                <a:latin typeface="Bell MT" panose="02020503060305020303" pitchFamily="18" charset="0"/>
              </a:rPr>
              <a:t>faltas administrativas graves y actos de particulares vinculados con </a:t>
            </a:r>
            <a:r>
              <a:rPr lang="es-MX" dirty="0" smtClean="0">
                <a:latin typeface="Bell MT" panose="02020503060305020303" pitchFamily="18" charset="0"/>
              </a:rPr>
              <a:t>éstas (dolosas, por ejemplo, peculado, cohecho).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Bell MT" panose="02020503060305020303" pitchFamily="18" charset="0"/>
              </a:rPr>
              <a:t>Mecanismos para prevenir e investigar responsabilidades administrativas. </a:t>
            </a:r>
            <a:endParaRPr lang="es-MX" dirty="0">
              <a:latin typeface="Bell MT" panose="020205030603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Bell MT" panose="02020503060305020303" pitchFamily="18" charset="0"/>
              </a:rPr>
              <a:t>Inclusión de particulares como responsables </a:t>
            </a:r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4" name="AutoShape 2" descr="Image result for iniciativa 3 de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Image result for iniciativa 3 de 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 descr="Image result for iniciativa 3 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43" y="2122990"/>
            <a:ext cx="2606063" cy="17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913" y="198882"/>
            <a:ext cx="11442573" cy="958406"/>
          </a:xfrm>
        </p:spPr>
        <p:txBody>
          <a:bodyPr>
            <a:normAutofit/>
          </a:bodyPr>
          <a:lstStyle/>
          <a:p>
            <a:r>
              <a:rPr lang="es-MX" sz="4000" dirty="0" smtClean="0"/>
              <a:t>Responsabilidades administrativas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314" y="1278440"/>
            <a:ext cx="9169529" cy="52366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Bell MT" panose="02020503060305020303" pitchFamily="18" charset="0"/>
              </a:rPr>
              <a:t>Sanciones</a:t>
            </a:r>
            <a:endParaRPr lang="es-MX" dirty="0">
              <a:latin typeface="Bell MT" panose="020205030603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Bell MT" panose="02020503060305020303" pitchFamily="18" charset="0"/>
              </a:rPr>
              <a:t>Facultades de investigación (SFP y homólogas en las entidades; </a:t>
            </a:r>
            <a:r>
              <a:rPr lang="es-MX" dirty="0" err="1" smtClean="0">
                <a:latin typeface="Bell MT" panose="02020503060305020303" pitchFamily="18" charset="0"/>
              </a:rPr>
              <a:t>OICs</a:t>
            </a:r>
            <a:r>
              <a:rPr lang="es-MX" dirty="0" smtClean="0">
                <a:latin typeface="Bell MT" panose="02020503060305020303" pitchFamily="18" charset="0"/>
              </a:rPr>
              <a:t>; ASF y las EFSL y unidades de responsabilidades de las empresas productivas del Estado) </a:t>
            </a:r>
            <a:r>
              <a:rPr lang="es-MX" dirty="0">
                <a:latin typeface="Bell MT" panose="02020503060305020303" pitchFamily="18" charset="0"/>
              </a:rPr>
              <a:t>y </a:t>
            </a:r>
            <a:r>
              <a:rPr lang="es-MX" dirty="0" smtClean="0">
                <a:latin typeface="Bell MT" panose="02020503060305020303" pitchFamily="18" charset="0"/>
              </a:rPr>
              <a:t>sanción (faltas no graves SFP y sus homólogas en las entidades o los </a:t>
            </a:r>
            <a:r>
              <a:rPr lang="es-MX" dirty="0" err="1" smtClean="0">
                <a:latin typeface="Bell MT" panose="02020503060305020303" pitchFamily="18" charset="0"/>
              </a:rPr>
              <a:t>OICs</a:t>
            </a:r>
            <a:r>
              <a:rPr lang="es-MX" dirty="0" smtClean="0">
                <a:latin typeface="Bell MT" panose="02020503060305020303" pitchFamily="18" charset="0"/>
              </a:rPr>
              <a:t>; faltas graves y actos de particulares el TFJA y sus homólogos en las entidades federativas)</a:t>
            </a:r>
          </a:p>
          <a:p>
            <a:r>
              <a:rPr lang="es-MX" dirty="0" smtClean="0"/>
              <a:t>TFJA: Tercera sección </a:t>
            </a:r>
            <a:r>
              <a:rPr lang="es-MX" dirty="0"/>
              <a:t>especializada en faltas administrativas </a:t>
            </a:r>
            <a:r>
              <a:rPr lang="es-MX" dirty="0" smtClean="0"/>
              <a:t>graves y salas regionales en la materia. </a:t>
            </a:r>
            <a:endParaRPr lang="es-MX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843" y="2398426"/>
            <a:ext cx="2798712" cy="20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533" y="0"/>
            <a:ext cx="10058400" cy="1609344"/>
          </a:xfrm>
        </p:spPr>
        <p:txBody>
          <a:bodyPr/>
          <a:lstStyle/>
          <a:p>
            <a:r>
              <a:rPr lang="es-MX" dirty="0" smtClean="0"/>
              <a:t>Ejemplo de falta grave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469036"/>
            <a:ext cx="10058400" cy="4703164"/>
          </a:xfrm>
        </p:spPr>
        <p:txBody>
          <a:bodyPr>
            <a:normAutofit/>
          </a:bodyPr>
          <a:lstStyle/>
          <a:p>
            <a:r>
              <a:rPr lang="es-MX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delitos están muy bien descritos y definidos y consideran no sólo al servidor, sino todas las personas alrededor de él que podrían ser parte de la falta. </a:t>
            </a:r>
          </a:p>
          <a:p>
            <a:r>
              <a:rPr lang="es-MX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Cohecho:</a:t>
            </a:r>
            <a:r>
              <a:rPr lang="es-MX" smtClean="0"/>
              <a:t> “El servidor público que exija, acepte, obtenga o pretenda obtener, por sí o a través de terceros, con motivo de sus funciones, cualquier beneficio no comprendido en su remuneración como servidor público, que podría consistir en dinero; valores; bienes muebles o inmuebles, incluso mediante enajenación en precio notoriamente inferior al que se tenga en el mercado; donaciones; servicios; empleos y demás beneficios indebidos </a:t>
            </a:r>
            <a:r>
              <a:rPr lang="es-MX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sí o para su cónyuge, parientes consanguíneos, parientes civiles o para terceros con los que tenga relaciones profesionales, laborales o de negocios, o para socios o sociedades de las que el servidor público o las personas antes referidas formen parte.”</a:t>
            </a:r>
            <a:endParaRPr lang="es-ES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36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972" y="0"/>
            <a:ext cx="11122152" cy="1289154"/>
          </a:xfrm>
        </p:spPr>
        <p:txBody>
          <a:bodyPr>
            <a:normAutofit/>
          </a:bodyPr>
          <a:lstStyle/>
          <a:p>
            <a:r>
              <a:rPr lang="es-MX" sz="4000" dirty="0" smtClean="0"/>
              <a:t>Delitos por hechos de corrupción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872" y="1289154"/>
            <a:ext cx="10933376" cy="4883046"/>
          </a:xfrm>
        </p:spPr>
        <p:txBody>
          <a:bodyPr>
            <a:normAutofit/>
          </a:bodyPr>
          <a:lstStyle/>
          <a:p>
            <a:r>
              <a:rPr lang="es-MX" dirty="0"/>
              <a:t>Se define la autonomía técnica y operativa de la Fiscalía Especializada en Materia de Delitos relacionados con Hechos de Corrupción. </a:t>
            </a:r>
          </a:p>
          <a:p>
            <a:r>
              <a:rPr lang="es-MX" dirty="0"/>
              <a:t>Contará con una Unidad administrativa de servicios periciales a su cargo. </a:t>
            </a:r>
          </a:p>
          <a:p>
            <a:r>
              <a:rPr lang="es-MX" dirty="0"/>
              <a:t>Asegurar la eficacia del nuevo régimen penal en la materia.</a:t>
            </a:r>
          </a:p>
          <a:p>
            <a:r>
              <a:rPr lang="es-MX" dirty="0"/>
              <a:t>Recibir e investigar denuncias penales y hacer investigaciones de oficio.</a:t>
            </a:r>
          </a:p>
          <a:p>
            <a:r>
              <a:rPr lang="es-MX" dirty="0"/>
              <a:t>Senado debe nombrar al primer fiscal (luego lo hará el Fiscal General de la República).</a:t>
            </a:r>
          </a:p>
          <a:p>
            <a:r>
              <a:rPr lang="es-MX" dirty="0"/>
              <a:t>Agentes MP especializados en delitos de </a:t>
            </a:r>
            <a:r>
              <a:rPr lang="es-MX" dirty="0" smtClean="0"/>
              <a:t>corrupción</a:t>
            </a:r>
          </a:p>
          <a:p>
            <a:r>
              <a:rPr lang="es-MX" dirty="0"/>
              <a:t>Delitos por hechos de </a:t>
            </a:r>
            <a:r>
              <a:rPr lang="es-ES" dirty="0" smtClean="0"/>
              <a:t>corrupción, incluidos particulares. </a:t>
            </a:r>
            <a:endParaRPr lang="es-ES" dirty="0"/>
          </a:p>
          <a:p>
            <a:r>
              <a:rPr lang="es-ES" dirty="0" smtClean="0"/>
              <a:t>Definiciones </a:t>
            </a:r>
            <a:r>
              <a:rPr lang="es-ES" dirty="0"/>
              <a:t>claras de las conductas para identificar los </a:t>
            </a:r>
            <a:r>
              <a:rPr lang="es-ES" dirty="0" smtClean="0"/>
              <a:t>delitos (redes)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89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972" y="0"/>
            <a:ext cx="11122152" cy="1289154"/>
          </a:xfrm>
        </p:spPr>
        <p:txBody>
          <a:bodyPr>
            <a:normAutofit/>
          </a:bodyPr>
          <a:lstStyle/>
          <a:p>
            <a:r>
              <a:rPr lang="es-MX" sz="4000" dirty="0" smtClean="0"/>
              <a:t>Sistema de fiscalización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872" y="1001486"/>
            <a:ext cx="10933376" cy="5486400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Se estableció un Sistema Nacional de Fiscalización (SNF), que establece acciones y mecanismos de coordinación entre sus integrantes –ASF, SFP, EFSL, Secretarias o instancias del control interno en lo local-. 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/>
              <a:t>El SNF contará con un Comité Rector conformado por la ASF, la SFP, y siete miembros rotatorios de entre las instituciones locales, elegidos por dos años, por SFP y ASF. El Comité será presidido por los titulares de SFP y ASF o quienes ellos </a:t>
            </a:r>
            <a:r>
              <a:rPr lang="es-MX" dirty="0" smtClean="0"/>
              <a:t>designen (reuniones cada seis meses). </a:t>
            </a:r>
          </a:p>
          <a:p>
            <a:endParaRPr lang="es-MX" dirty="0"/>
          </a:p>
          <a:p>
            <a:r>
              <a:rPr lang="es-MX" dirty="0"/>
              <a:t>El SNF: busca evitar duplicidades u omisiones, tener una visión estratégica común, la aplicación de estándares profesionales y normas similares, fortalecimiento de capacidades técnicas y humanas de las entidades fiscalizadoras, la creación de capacidades y el intercambio efectivo de información. </a:t>
            </a:r>
            <a:endParaRPr lang="es-MX" dirty="0" smtClean="0"/>
          </a:p>
          <a:p>
            <a:endParaRPr lang="es-MX" dirty="0"/>
          </a:p>
          <a:p>
            <a:r>
              <a:rPr lang="es-MX" dirty="0"/>
              <a:t>Para el cumplimiento del SNF, se creará un sistema electrónico de información y comunicación, que permita ampliar la cobertura e impacto de la fiscalización. Este sistema será parte de la  Plataforma Digital </a:t>
            </a:r>
            <a:r>
              <a:rPr lang="es-MX" dirty="0" smtClean="0"/>
              <a:t>Nacional.</a:t>
            </a:r>
          </a:p>
          <a:p>
            <a:endParaRPr lang="es-MX" dirty="0" smtClean="0"/>
          </a:p>
          <a:p>
            <a:r>
              <a:rPr lang="es-MX" dirty="0"/>
              <a:t>Se incluye que los miembros del SNF deben emitir sus informes en formatos ciudadanos.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73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972" y="0"/>
            <a:ext cx="11122152" cy="1289154"/>
          </a:xfrm>
        </p:spPr>
        <p:txBody>
          <a:bodyPr>
            <a:normAutofit/>
          </a:bodyPr>
          <a:lstStyle/>
          <a:p>
            <a:r>
              <a:rPr lang="es-MX" sz="4000" dirty="0" smtClean="0"/>
              <a:t>Fiscalización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872" y="1289154"/>
            <a:ext cx="7615003" cy="4883046"/>
          </a:xfrm>
        </p:spPr>
        <p:txBody>
          <a:bodyPr>
            <a:normAutofit/>
          </a:bodyPr>
          <a:lstStyle/>
          <a:p>
            <a:r>
              <a:rPr lang="es-MX" dirty="0" smtClean="0"/>
              <a:t>Se fortaleció la ASF. </a:t>
            </a:r>
            <a:endParaRPr lang="es-MX" dirty="0"/>
          </a:p>
          <a:p>
            <a:r>
              <a:rPr lang="es-MX" dirty="0"/>
              <a:t>No le podrán ser aplicables los secretos fiscal, bancario, fiduciario o bursátil.</a:t>
            </a:r>
          </a:p>
          <a:p>
            <a:r>
              <a:rPr lang="es-MX" dirty="0"/>
              <a:t>Auditar participaciones federales y deuda </a:t>
            </a:r>
            <a:r>
              <a:rPr lang="es-MX" dirty="0" err="1"/>
              <a:t>subnacional</a:t>
            </a:r>
            <a:r>
              <a:rPr lang="es-MX" dirty="0"/>
              <a:t> garantizada por </a:t>
            </a:r>
            <a:r>
              <a:rPr lang="es-MX" dirty="0" smtClean="0"/>
              <a:t>Federación).</a:t>
            </a:r>
            <a:endParaRPr lang="es-MX" dirty="0"/>
          </a:p>
          <a:p>
            <a:r>
              <a:rPr lang="es-MX" dirty="0"/>
              <a:t>Fortalecimiento de facultades de investigación de la ASF y la oportunidad de sus informes (revisión ‘en tiempo real’ de ejercicios en curso y de ejercicios anteriores).</a:t>
            </a:r>
          </a:p>
          <a:p>
            <a:r>
              <a:rPr lang="es-MX" dirty="0"/>
              <a:t>Investigación de faltas </a:t>
            </a:r>
            <a:r>
              <a:rPr lang="es-MX" dirty="0" smtClean="0"/>
              <a:t>graves</a:t>
            </a:r>
            <a:endParaRPr lang="es-MX" dirty="0"/>
          </a:p>
        </p:txBody>
      </p:sp>
      <p:pic>
        <p:nvPicPr>
          <p:cNvPr id="4" name="Picture 4" descr="Image result for auditoría superior de la fede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720109"/>
            <a:ext cx="4305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972" y="0"/>
            <a:ext cx="11122152" cy="1289154"/>
          </a:xfrm>
        </p:spPr>
        <p:txBody>
          <a:bodyPr>
            <a:normAutofit/>
          </a:bodyPr>
          <a:lstStyle/>
          <a:p>
            <a:r>
              <a:rPr lang="es-MX" sz="4000" dirty="0" smtClean="0"/>
              <a:t>Sistemas Locales Anticorrupción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872" y="781154"/>
            <a:ext cx="11465252" cy="48830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dirty="0">
              <a:latin typeface="Bell MT" panose="02020503060305020303" pitchFamily="18" charset="0"/>
            </a:endParaRPr>
          </a:p>
          <a:p>
            <a:r>
              <a:rPr lang="es-MX" dirty="0">
                <a:latin typeface="Bell MT" panose="02020503060305020303" pitchFamily="18" charset="0"/>
              </a:rPr>
              <a:t>Los estados tienen la obligación de adecuar su constitución local a la reforma </a:t>
            </a:r>
            <a:r>
              <a:rPr lang="es-MX" dirty="0" smtClean="0">
                <a:latin typeface="Bell MT" panose="02020503060305020303" pitchFamily="18" charset="0"/>
              </a:rPr>
              <a:t>constitucional (sólo 10 estados tiene reforma constitucional satisfactoria, incluida BCS).</a:t>
            </a:r>
          </a:p>
          <a:p>
            <a:endParaRPr lang="es-MX" dirty="0">
              <a:latin typeface="Bell MT" panose="02020503060305020303" pitchFamily="18" charset="0"/>
            </a:endParaRPr>
          </a:p>
          <a:p>
            <a:r>
              <a:rPr lang="es-MX" dirty="0">
                <a:latin typeface="Bell MT" panose="02020503060305020303" pitchFamily="18" charset="0"/>
              </a:rPr>
              <a:t>También deben promulgar la ley del sistema local anticorrupción y adecuar las de responsabilidades administrativas. Para ambas, deberán tomar en cuenta las bases mínimas establecidas en las leyes generales.</a:t>
            </a:r>
          </a:p>
          <a:p>
            <a:pPr marL="0" indent="0">
              <a:buNone/>
            </a:pPr>
            <a:endParaRPr lang="es-MX" dirty="0">
              <a:latin typeface="Bell MT" panose="02020503060305020303" pitchFamily="18" charset="0"/>
            </a:endParaRPr>
          </a:p>
          <a:p>
            <a:r>
              <a:rPr lang="es-MX" dirty="0">
                <a:latin typeface="Bell MT" panose="02020503060305020303" pitchFamily="18" charset="0"/>
              </a:rPr>
              <a:t>Estados tienen </a:t>
            </a:r>
            <a:r>
              <a:rPr lang="es-MX" dirty="0" smtClean="0">
                <a:latin typeface="Bell MT" panose="02020503060305020303" pitchFamily="18" charset="0"/>
              </a:rPr>
              <a:t>hasta el 18 de </a:t>
            </a:r>
            <a:r>
              <a:rPr lang="es-MX" dirty="0">
                <a:latin typeface="Bell MT" panose="02020503060305020303" pitchFamily="18" charset="0"/>
              </a:rPr>
              <a:t>julio de 2017 para expedir estas legislaciones</a:t>
            </a:r>
            <a:r>
              <a:rPr lang="es-MX" dirty="0" smtClean="0">
                <a:latin typeface="Bell MT" panose="02020503060305020303" pitchFamily="18" charset="0"/>
              </a:rPr>
              <a:t>. Sólo Nayarit y Chiapas están listos para el SLA. BCS: iniciativa presentada por el gobernador para el SLA como preferente, hay 30 días para que el congreso la discuta. </a:t>
            </a:r>
            <a:endParaRPr lang="es-MX" dirty="0">
              <a:latin typeface="Bell MT" panose="02020503060305020303" pitchFamily="18" charset="0"/>
            </a:endParaRPr>
          </a:p>
          <a:p>
            <a:endParaRPr lang="es-MX" dirty="0">
              <a:latin typeface="Bell MT" panose="02020503060305020303" pitchFamily="18" charset="0"/>
            </a:endParaRPr>
          </a:p>
          <a:p>
            <a:r>
              <a:rPr lang="es-MX" dirty="0">
                <a:latin typeface="Bell MT" panose="02020503060305020303" pitchFamily="18" charset="0"/>
              </a:rPr>
              <a:t>Estos futuros procesos legislativos abren la oportunidad de generar ejercicios de parlamento abierto. </a:t>
            </a:r>
          </a:p>
        </p:txBody>
      </p:sp>
    </p:spTree>
    <p:extLst>
      <p:ext uri="{BB962C8B-B14F-4D97-AF65-F5344CB8AC3E}">
        <p14:creationId xmlns:p14="http://schemas.microsoft.com/office/powerpoint/2010/main" val="39066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9"/>
          <p:cNvSpPr txBox="1"/>
          <p:nvPr/>
        </p:nvSpPr>
        <p:spPr>
          <a:xfrm>
            <a:off x="3552826" y="3200400"/>
            <a:ext cx="8029574" cy="2857500"/>
          </a:xfrm>
          <a:prstGeom prst="rect">
            <a:avLst/>
          </a:prstGeom>
          <a:noFill/>
          <a:ln w="12700"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500">
              <a:latin typeface="Bell MT" charset="0"/>
              <a:ea typeface="Bell MT" charset="0"/>
              <a:cs typeface="Bell MT" charset="0"/>
              <a:sym typeface="Lato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1828" y="1473068"/>
            <a:ext cx="7721600" cy="3454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8735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400" dirty="0">
                <a:ea typeface="Bell MT" charset="0"/>
                <a:cs typeface="Bell MT" charset="0"/>
                <a:sym typeface="Lato"/>
              </a:rPr>
              <a:t>Es transparente: garantiza el derecho a la información de forma proactiva.</a:t>
            </a:r>
          </a:p>
          <a:p>
            <a:pPr marL="387350" lvl="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2400" dirty="0">
                <a:ea typeface="Bell MT" charset="0"/>
                <a:cs typeface="Bell MT" charset="0"/>
                <a:sym typeface="Lato"/>
              </a:rPr>
              <a:t>Rinde cuentas: explica y justifica acciones y decisiones.</a:t>
            </a:r>
          </a:p>
          <a:p>
            <a:pPr marL="387350" lvl="0" indent="-28575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s-MX" sz="2400" dirty="0">
                <a:ea typeface="Bell MT" charset="0"/>
                <a:cs typeface="Bell MT" charset="0"/>
                <a:sym typeface="Lato"/>
              </a:rPr>
              <a:t>Es incluyente y plural: no sólo con los grupos políticos sino, principalmente, con la sociedad.</a:t>
            </a:r>
          </a:p>
          <a:p>
            <a:pPr marL="387350" lvl="0" indent="-28575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es-MX" sz="2400" dirty="0">
                <a:ea typeface="Bell MT" charset="0"/>
                <a:cs typeface="Bell MT" charset="0"/>
                <a:sym typeface="Lato"/>
              </a:rPr>
              <a:t>Utiliza estratégicamente las tecnologías de información.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96030" y="0"/>
            <a:ext cx="11122152" cy="128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" sz="4000" dirty="0">
                <a:solidFill>
                  <a:schemeClr val="tx1"/>
                </a:solidFill>
                <a:ea typeface="Bell MT" charset="0"/>
                <a:cs typeface="Bell MT" charset="0"/>
                <a:sym typeface="Lato"/>
              </a:rPr>
              <a:t>Un parlamento abierto es la </a:t>
            </a:r>
            <a:r>
              <a:rPr lang="es" sz="4000" dirty="0" smtClean="0">
                <a:solidFill>
                  <a:schemeClr val="tx1"/>
                </a:solidFill>
                <a:ea typeface="Bell MT" charset="0"/>
                <a:cs typeface="Bell MT" charset="0"/>
                <a:sym typeface="Lato"/>
              </a:rPr>
              <a:t>institución </a:t>
            </a:r>
            <a:r>
              <a:rPr lang="es" sz="4000" dirty="0">
                <a:solidFill>
                  <a:schemeClr val="tx1"/>
                </a:solidFill>
                <a:ea typeface="Bell MT" charset="0"/>
                <a:cs typeface="Bell MT" charset="0"/>
                <a:sym typeface="Lato"/>
              </a:rPr>
              <a:t>legislativa que:</a:t>
            </a:r>
          </a:p>
        </p:txBody>
      </p:sp>
      <p:pic>
        <p:nvPicPr>
          <p:cNvPr id="4098" name="Picture 2" descr="Image result for congreso de la un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289154"/>
            <a:ext cx="3813175" cy="25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96030" y="5392087"/>
            <a:ext cx="10449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u="sng" dirty="0" smtClean="0">
                <a:solidFill>
                  <a:schemeClr val="accent1">
                    <a:lumMod val="50000"/>
                  </a:schemeClr>
                </a:solidFill>
              </a:rPr>
              <a:t>82% de los y las mexicanas tiene poca o nada de confianza en el Congreso, </a:t>
            </a:r>
            <a:r>
              <a:rPr lang="es-MX" sz="3000" u="sng" dirty="0" err="1" smtClean="0">
                <a:solidFill>
                  <a:schemeClr val="accent1">
                    <a:lumMod val="50000"/>
                  </a:schemeClr>
                </a:solidFill>
              </a:rPr>
              <a:t>Latinobarómetro</a:t>
            </a:r>
            <a:r>
              <a:rPr lang="es-MX" sz="3000" u="sng" dirty="0" smtClean="0">
                <a:solidFill>
                  <a:schemeClr val="accent1">
                    <a:lumMod val="50000"/>
                  </a:schemeClr>
                </a:solidFill>
              </a:rPr>
              <a:t> 2015</a:t>
            </a:r>
            <a:endParaRPr lang="es-MX" sz="3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10671048" cy="1609344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Objetivos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57314"/>
            <a:ext cx="5772150" cy="4014786"/>
          </a:xfrm>
        </p:spPr>
        <p:txBody>
          <a:bodyPr>
            <a:noAutofit/>
          </a:bodyPr>
          <a:lstStyle/>
          <a:p>
            <a:pPr algn="just"/>
            <a:r>
              <a:rPr lang="es-MX" sz="2500" dirty="0" smtClean="0"/>
              <a:t>Ampliar nuestro conocimiento del Sistema Nacional y Local Anticorrupción.</a:t>
            </a:r>
          </a:p>
          <a:p>
            <a:pPr algn="just"/>
            <a:r>
              <a:rPr lang="es-MX" sz="2500" dirty="0" smtClean="0"/>
              <a:t>Fortalecer nuestras capacidades para diseñar e implementar procesos de Parlamento Abierto en el congreso local para la discusión del SLA. </a:t>
            </a:r>
            <a:endParaRPr lang="es-MX" sz="2500" dirty="0"/>
          </a:p>
        </p:txBody>
      </p:sp>
      <p:pic>
        <p:nvPicPr>
          <p:cNvPr id="1026" name="Picture 2" descr="Image result for CORRUPCIÓ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96" y="1133284"/>
            <a:ext cx="2969403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arliamen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6" y="2704909"/>
            <a:ext cx="2867299" cy="16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/>
          <p:nvPr/>
        </p:nvSpPr>
        <p:spPr>
          <a:xfrm>
            <a:off x="2923082" y="705376"/>
            <a:ext cx="8760255" cy="6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Roboto"/>
              <a:buChar char="●"/>
            </a:pPr>
            <a:r>
              <a:rPr lang="es" sz="1800" dirty="0">
                <a:latin typeface="Bell MT" charset="0"/>
                <a:ea typeface="Bell MT" charset="0"/>
                <a:cs typeface="Bell MT" charset="0"/>
                <a:sym typeface="Roboto"/>
              </a:rPr>
              <a:t>Partidos políticos sin la misma legitimidad ni credibilidad como aglutinadores de intereses.</a:t>
            </a:r>
          </a:p>
          <a:p>
            <a:pPr marL="114300" lvl="0">
              <a:spcBef>
                <a:spcPts val="0"/>
              </a:spcBef>
              <a:buSzPct val="100000"/>
            </a:pPr>
            <a:endParaRPr lang="es" sz="1800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457200" indent="-342900">
              <a:buSzPct val="100000"/>
              <a:buFont typeface="Roboto"/>
              <a:buChar char="●"/>
            </a:pPr>
            <a:r>
              <a:rPr lang="es" dirty="0">
                <a:latin typeface="Bell MT" charset="0"/>
                <a:ea typeface="Bell MT" charset="0"/>
                <a:cs typeface="Bell MT" charset="0"/>
                <a:sym typeface="Roboto"/>
              </a:rPr>
              <a:t>Reconocimiento de </a:t>
            </a:r>
            <a:r>
              <a:rPr lang="es-ES" dirty="0">
                <a:latin typeface="Bell MT" charset="0"/>
                <a:ea typeface="Bell MT" charset="0"/>
                <a:cs typeface="Bell MT" charset="0"/>
                <a:sym typeface="Roboto"/>
              </a:rPr>
              <a:t>las limitaciones del voto para legitimar instituciones y decisiones.</a:t>
            </a:r>
          </a:p>
          <a:p>
            <a:pPr marL="457200" indent="-342900">
              <a:buSzPct val="100000"/>
              <a:buFont typeface="Roboto"/>
              <a:buChar char="●"/>
            </a:pPr>
            <a:endParaRPr lang="es-ES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457200" indent="-342900">
              <a:buSzPct val="100000"/>
              <a:buFont typeface="Roboto"/>
              <a:buChar char="●"/>
            </a:pPr>
            <a:r>
              <a:rPr lang="es" dirty="0">
                <a:latin typeface="Bell MT" charset="0"/>
                <a:ea typeface="Bell MT" charset="0"/>
                <a:cs typeface="Bell MT" charset="0"/>
                <a:sym typeface="Roboto"/>
              </a:rPr>
              <a:t>Identificación de las limitaciones de capacidades y recursos de quienes toman decisiones.</a:t>
            </a:r>
          </a:p>
          <a:p>
            <a:pPr marL="457200" indent="-342900">
              <a:buSzPct val="100000"/>
              <a:buFont typeface="Roboto"/>
              <a:buChar char="●"/>
            </a:pPr>
            <a:endParaRPr lang="es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457200" lvl="0" indent="-342900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MX" dirty="0">
                <a:latin typeface="Bell MT" charset="0"/>
                <a:ea typeface="Bell MT" charset="0"/>
                <a:cs typeface="Bell MT" charset="0"/>
                <a:sym typeface="Roboto"/>
              </a:rPr>
              <a:t>Falta de transparencia: información disponible no siempre es la necesaria, ni en la presentación adecuada.</a:t>
            </a:r>
          </a:p>
          <a:p>
            <a:pPr lvl="0">
              <a:lnSpc>
                <a:spcPct val="115000"/>
              </a:lnSpc>
            </a:pPr>
            <a:endParaRPr lang="es-MX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457200" lvl="0" indent="-342900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MX" dirty="0">
                <a:latin typeface="Bell MT" charset="0"/>
                <a:ea typeface="Bell MT" charset="0"/>
                <a:cs typeface="Bell MT" charset="0"/>
                <a:sym typeface="Roboto"/>
              </a:rPr>
              <a:t>Rendición de cuentas precaria: ¿se explican y justifican todas las decisiones? ¿Se da información sobre el sentido del voto?</a:t>
            </a:r>
          </a:p>
          <a:p>
            <a:pPr lvl="0">
              <a:lnSpc>
                <a:spcPct val="115000"/>
              </a:lnSpc>
            </a:pPr>
            <a:r>
              <a:rPr lang="es-MX" dirty="0">
                <a:latin typeface="Bell MT" charset="0"/>
                <a:ea typeface="Bell MT" charset="0"/>
                <a:cs typeface="Bell MT" charset="0"/>
                <a:sym typeface="Roboto"/>
              </a:rPr>
              <a:t> </a:t>
            </a:r>
          </a:p>
          <a:p>
            <a:pPr marL="457200" lvl="0" indent="-342900">
              <a:lnSpc>
                <a:spcPct val="115000"/>
              </a:lnSpc>
              <a:buSzPct val="100000"/>
              <a:buFont typeface="Roboto"/>
              <a:buChar char="●"/>
            </a:pPr>
            <a:r>
              <a:rPr lang="es-MX" dirty="0">
                <a:latin typeface="Bell MT" charset="0"/>
                <a:ea typeface="Bell MT" charset="0"/>
                <a:cs typeface="Bell MT" charset="0"/>
                <a:sym typeface="Roboto"/>
              </a:rPr>
              <a:t>Participación ciudadana: ¿hay mecanismos para que las personas interesadas se involucren en la toma de decisiones?</a:t>
            </a:r>
          </a:p>
          <a:p>
            <a:pPr marL="457200" indent="-342900">
              <a:buSzPct val="100000"/>
              <a:buFont typeface="Roboto"/>
              <a:buChar char="●"/>
            </a:pPr>
            <a:endParaRPr lang="es-ES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457200" indent="-342900">
              <a:buSzPct val="100000"/>
              <a:buFont typeface="Roboto"/>
              <a:buChar char="●"/>
            </a:pPr>
            <a:endParaRPr lang="es-ES" dirty="0">
              <a:latin typeface="Bell MT" charset="0"/>
              <a:ea typeface="Bell MT" charset="0"/>
              <a:cs typeface="Bell MT" charset="0"/>
              <a:sym typeface="Roboto"/>
            </a:endParaRPr>
          </a:p>
          <a:p>
            <a:pPr marL="114300" lvl="0">
              <a:spcBef>
                <a:spcPts val="0"/>
              </a:spcBef>
              <a:buSzPct val="100000"/>
            </a:pPr>
            <a:r>
              <a:rPr lang="es" sz="1800" dirty="0">
                <a:latin typeface="Bell MT" charset="0"/>
                <a:ea typeface="Bell MT" charset="0"/>
                <a:cs typeface="Bell MT" charset="0"/>
                <a:sym typeface="Roboto"/>
              </a:rPr>
              <a:t>   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2427" y="185243"/>
            <a:ext cx="2810655" cy="6285841"/>
          </a:xfrm>
        </p:spPr>
        <p:txBody>
          <a:bodyPr>
            <a:normAutofit/>
          </a:bodyPr>
          <a:lstStyle/>
          <a:p>
            <a:pPr algn="r"/>
            <a:r>
              <a:rPr lang="es-ES_tradnl" sz="2500" b="1" dirty="0">
                <a:latin typeface="Bell MT" charset="0"/>
                <a:ea typeface="Bell MT" charset="0"/>
                <a:cs typeface="Bell MT" charset="0"/>
              </a:rPr>
              <a:t>EN LAS INSTITUCIONES LEGISLATIVAS:</a:t>
            </a:r>
            <a:br>
              <a:rPr lang="es-ES_tradnl" sz="2500" b="1" dirty="0">
                <a:latin typeface="Bell MT" charset="0"/>
                <a:ea typeface="Bell MT" charset="0"/>
                <a:cs typeface="Bell MT" charset="0"/>
              </a:rPr>
            </a:br>
            <a:r>
              <a:rPr lang="es" sz="2500" b="1" dirty="0">
                <a:latin typeface="Bell MT" panose="02020503060305020303" pitchFamily="18" charset="0"/>
                <a:ea typeface="Lato"/>
                <a:cs typeface="Lato"/>
                <a:sym typeface="Lato"/>
              </a:rPr>
              <a:t/>
            </a:r>
            <a:br>
              <a:rPr lang="es" sz="2500" b="1" dirty="0">
                <a:latin typeface="Bell MT" panose="02020503060305020303" pitchFamily="18" charset="0"/>
                <a:ea typeface="Lato"/>
                <a:cs typeface="Lato"/>
                <a:sym typeface="Lato"/>
              </a:rPr>
            </a:br>
            <a:endParaRPr lang="es-MX" sz="25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9"/>
          <p:cNvSpPr txBox="1"/>
          <p:nvPr/>
        </p:nvSpPr>
        <p:spPr>
          <a:xfrm>
            <a:off x="2441275" y="163462"/>
            <a:ext cx="9750726" cy="6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s-MX" sz="2400" b="1" cap="all" dirty="0">
                <a:latin typeface="Bell MT" charset="0"/>
                <a:ea typeface="Bell MT" charset="0"/>
                <a:cs typeface="Bell MT" charset="0"/>
              </a:rPr>
              <a:t>D</a:t>
            </a:r>
            <a:r>
              <a:rPr lang="es" sz="2400" b="1" cap="all" dirty="0">
                <a:latin typeface="Bell MT" charset="0"/>
                <a:ea typeface="Bell MT" charset="0"/>
                <a:cs typeface="Bell MT" charset="0"/>
              </a:rPr>
              <a:t>iagnóstico de parlamento abierto en méxico (2015)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" y="1168283"/>
            <a:ext cx="3000430" cy="9538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17" y="1168283"/>
            <a:ext cx="3677356" cy="9538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922" y="1168283"/>
            <a:ext cx="2524752" cy="95382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731" y="2121831"/>
            <a:ext cx="3915195" cy="96926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128" y="2121831"/>
            <a:ext cx="4528088" cy="9692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619" y="3091373"/>
            <a:ext cx="2163987" cy="8634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552" y="3084557"/>
            <a:ext cx="2679442" cy="8681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7441" y="3091373"/>
            <a:ext cx="2036722" cy="86134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7062" y="3952720"/>
            <a:ext cx="2006110" cy="89262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3172" y="3940090"/>
            <a:ext cx="3300991" cy="9052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75657" y="6125029"/>
            <a:ext cx="526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http://www.parlamentoabierto.mx/diagnostico/</a:t>
            </a:r>
          </a:p>
        </p:txBody>
      </p:sp>
    </p:spTree>
    <p:extLst>
      <p:ext uri="{BB962C8B-B14F-4D97-AF65-F5344CB8AC3E}">
        <p14:creationId xmlns:p14="http://schemas.microsoft.com/office/powerpoint/2010/main" val="12491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9"/>
          <p:cNvSpPr txBox="1"/>
          <p:nvPr/>
        </p:nvSpPr>
        <p:spPr>
          <a:xfrm>
            <a:off x="2441275" y="163462"/>
            <a:ext cx="9750726" cy="6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s-MX" sz="2400" b="1" cap="all">
                <a:latin typeface="Bell MT" charset="0"/>
                <a:ea typeface="Bell MT" charset="0"/>
                <a:cs typeface="Bell MT" charset="0"/>
              </a:rPr>
              <a:t>D</a:t>
            </a:r>
            <a:r>
              <a:rPr lang="es" sz="2400" b="1" cap="all">
                <a:latin typeface="Bell MT" charset="0"/>
                <a:ea typeface="Bell MT" charset="0"/>
                <a:cs typeface="Bell MT" charset="0"/>
              </a:rPr>
              <a:t>iagnóstico de parlamento abierto en méxico (2015)</a:t>
            </a: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2" y="1175656"/>
            <a:ext cx="9764491" cy="4731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2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457" y="118698"/>
            <a:ext cx="7982857" cy="67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183" y="0"/>
            <a:ext cx="9334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24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838349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667657"/>
            <a:ext cx="6691086" cy="51365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21446" y="6037264"/>
            <a:ext cx="108170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smtClean="0">
                <a:solidFill>
                  <a:srgbClr val="212121"/>
                </a:solidFill>
                <a:latin typeface="Bell MT"/>
              </a:rPr>
              <a:t>www.senado.gob.mx/comisiones/anticorrupcion/proceso.php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2556660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24303" y="158490"/>
            <a:ext cx="100142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smtClean="0">
                <a:latin typeface="+mj-lt"/>
              </a:rPr>
              <a:t>¿Cómo puedo impulsar un proceso de PA en mi congreso?</a:t>
            </a:r>
            <a:endParaRPr lang="es-MX" sz="3000" dirty="0">
              <a:latin typeface="+mj-lt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334586" y="1031803"/>
            <a:ext cx="11393714" cy="56896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/>
              <a:t>Conoce</a:t>
            </a:r>
            <a:r>
              <a:rPr lang="en-US" sz="2200" dirty="0"/>
              <a:t> el </a:t>
            </a:r>
            <a:r>
              <a:rPr lang="en-US" sz="2200" dirty="0" err="1"/>
              <a:t>mandato</a:t>
            </a:r>
            <a:r>
              <a:rPr lang="en-US" sz="2200" dirty="0"/>
              <a:t> del </a:t>
            </a:r>
            <a:r>
              <a:rPr lang="en-US" sz="2200" dirty="0" err="1"/>
              <a:t>congreso</a:t>
            </a:r>
            <a:r>
              <a:rPr lang="en-US" sz="2200" dirty="0"/>
              <a:t> local (</a:t>
            </a:r>
            <a:r>
              <a:rPr lang="en-US" sz="2200" dirty="0" err="1"/>
              <a:t>elaboración</a:t>
            </a:r>
            <a:r>
              <a:rPr lang="en-US" sz="2200" dirty="0"/>
              <a:t> de </a:t>
            </a:r>
            <a:r>
              <a:rPr lang="en-US" sz="2200" dirty="0" err="1"/>
              <a:t>leyes</a:t>
            </a:r>
            <a:r>
              <a:rPr lang="en-US" sz="2200" dirty="0"/>
              <a:t>, </a:t>
            </a:r>
            <a:r>
              <a:rPr lang="en-US" sz="2200" dirty="0" err="1"/>
              <a:t>representación</a:t>
            </a:r>
            <a:r>
              <a:rPr lang="en-US" sz="2200" dirty="0"/>
              <a:t> </a:t>
            </a:r>
            <a:r>
              <a:rPr lang="en-US" sz="2200" dirty="0" err="1"/>
              <a:t>política</a:t>
            </a:r>
            <a:r>
              <a:rPr lang="en-US" sz="2200" dirty="0"/>
              <a:t>, </a:t>
            </a:r>
            <a:r>
              <a:rPr lang="en-US" sz="2200" dirty="0" err="1"/>
              <a:t>monitoreo</a:t>
            </a:r>
            <a:r>
              <a:rPr lang="en-US" sz="2200" dirty="0"/>
              <a:t> del </a:t>
            </a:r>
            <a:r>
              <a:rPr lang="en-US" sz="2200" dirty="0" err="1"/>
              <a:t>ejecutivo</a:t>
            </a:r>
            <a:r>
              <a:rPr lang="en-US" sz="2200" dirty="0" smtClean="0"/>
              <a:t>).</a:t>
            </a:r>
          </a:p>
          <a:p>
            <a:pPr algn="just"/>
            <a:r>
              <a:rPr lang="en-US" sz="2200" dirty="0"/>
              <a:t>Define </a:t>
            </a:r>
            <a:r>
              <a:rPr lang="en-US" sz="2200" dirty="0" err="1"/>
              <a:t>claramente</a:t>
            </a:r>
            <a:r>
              <a:rPr lang="en-US" sz="2200" dirty="0"/>
              <a:t> </a:t>
            </a:r>
            <a:r>
              <a:rPr lang="en-US" sz="2200" dirty="0" err="1"/>
              <a:t>tus</a:t>
            </a:r>
            <a:r>
              <a:rPr lang="en-US" sz="2200" dirty="0"/>
              <a:t> </a:t>
            </a:r>
            <a:r>
              <a:rPr lang="en-US" sz="2200" dirty="0" err="1"/>
              <a:t>objetivos</a:t>
            </a:r>
            <a:r>
              <a:rPr lang="en-US" sz="2200" dirty="0"/>
              <a:t> y las </a:t>
            </a:r>
            <a:r>
              <a:rPr lang="en-US" sz="2200" dirty="0" err="1"/>
              <a:t>demandas</a:t>
            </a:r>
            <a:r>
              <a:rPr lang="en-US" sz="2200" dirty="0"/>
              <a:t> o </a:t>
            </a:r>
            <a:r>
              <a:rPr lang="en-US" sz="2200" dirty="0" err="1"/>
              <a:t>exigencias</a:t>
            </a:r>
            <a:r>
              <a:rPr lang="en-US" sz="2200" dirty="0"/>
              <a:t> </a:t>
            </a:r>
            <a:r>
              <a:rPr lang="en-US" sz="2200" dirty="0" err="1"/>
              <a:t>específicas</a:t>
            </a:r>
            <a:r>
              <a:rPr lang="en-US" sz="2200" dirty="0"/>
              <a:t> que </a:t>
            </a:r>
            <a:r>
              <a:rPr lang="en-US" sz="2200" dirty="0" err="1"/>
              <a:t>harás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 err="1"/>
              <a:t>Busca</a:t>
            </a:r>
            <a:r>
              <a:rPr lang="en-US" sz="2200" dirty="0"/>
              <a:t> </a:t>
            </a:r>
            <a:r>
              <a:rPr lang="en-US" sz="2200" dirty="0" err="1"/>
              <a:t>trabajar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coaliciones</a:t>
            </a:r>
            <a:r>
              <a:rPr lang="en-US" sz="2200" dirty="0"/>
              <a:t>, </a:t>
            </a:r>
            <a:r>
              <a:rPr lang="en-US" sz="2200" dirty="0" err="1"/>
              <a:t>alianzas</a:t>
            </a:r>
            <a:r>
              <a:rPr lang="en-US" sz="2200" dirty="0"/>
              <a:t> y </a:t>
            </a:r>
            <a:r>
              <a:rPr lang="en-US" sz="2200" dirty="0" err="1"/>
              <a:t>redes</a:t>
            </a:r>
            <a:r>
              <a:rPr lang="en-US" sz="2200" dirty="0"/>
              <a:t> para </a:t>
            </a:r>
            <a:r>
              <a:rPr lang="en-US" sz="2200" dirty="0" err="1"/>
              <a:t>tener</a:t>
            </a:r>
            <a:r>
              <a:rPr lang="en-US" sz="2200" dirty="0"/>
              <a:t> mayor </a:t>
            </a:r>
            <a:r>
              <a:rPr lang="en-US" sz="2200" dirty="0" err="1"/>
              <a:t>impacto</a:t>
            </a:r>
            <a:r>
              <a:rPr lang="en-US" sz="2200" dirty="0"/>
              <a:t> y </a:t>
            </a:r>
            <a:r>
              <a:rPr lang="en-US" sz="2200" dirty="0" err="1"/>
              <a:t>legimitidad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 err="1"/>
              <a:t>Mapea</a:t>
            </a:r>
            <a:r>
              <a:rPr lang="en-US" sz="2200" dirty="0"/>
              <a:t> a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actores</a:t>
            </a:r>
            <a:r>
              <a:rPr lang="en-US" sz="2200" dirty="0"/>
              <a:t> </a:t>
            </a:r>
            <a:r>
              <a:rPr lang="en-US" sz="2200" dirty="0" err="1"/>
              <a:t>relevantes</a:t>
            </a:r>
            <a:r>
              <a:rPr lang="en-US" sz="2200" dirty="0"/>
              <a:t> </a:t>
            </a:r>
            <a:r>
              <a:rPr lang="en-US" sz="2200" dirty="0" err="1"/>
              <a:t>dentro</a:t>
            </a:r>
            <a:r>
              <a:rPr lang="en-US" sz="2200" dirty="0"/>
              <a:t> del </a:t>
            </a:r>
            <a:r>
              <a:rPr lang="en-US" sz="2200" dirty="0" err="1"/>
              <a:t>congreso</a:t>
            </a:r>
            <a:r>
              <a:rPr lang="en-US" sz="2200" dirty="0"/>
              <a:t> con </a:t>
            </a:r>
            <a:r>
              <a:rPr lang="en-US" sz="2200" dirty="0" err="1"/>
              <a:t>los</a:t>
            </a:r>
            <a:r>
              <a:rPr lang="en-US" sz="2200" dirty="0"/>
              <a:t> que </a:t>
            </a:r>
            <a:r>
              <a:rPr lang="en-US" sz="2200" dirty="0" err="1"/>
              <a:t>tendrías</a:t>
            </a:r>
            <a:r>
              <a:rPr lang="en-US" sz="2200" dirty="0"/>
              <a:t> que </a:t>
            </a:r>
            <a:r>
              <a:rPr lang="en-US" sz="2200" dirty="0" err="1"/>
              <a:t>trabajar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integrantes</a:t>
            </a:r>
            <a:r>
              <a:rPr lang="en-US" sz="2200" dirty="0" smtClean="0"/>
              <a:t> y presidents de </a:t>
            </a:r>
            <a:r>
              <a:rPr lang="en-US" sz="2200" dirty="0" err="1" smtClean="0"/>
              <a:t>comisiones</a:t>
            </a:r>
            <a:r>
              <a:rPr lang="en-US" sz="2200" dirty="0" smtClean="0"/>
              <a:t>, </a:t>
            </a:r>
            <a:r>
              <a:rPr lang="en-US" sz="2200" dirty="0" err="1" smtClean="0"/>
              <a:t>así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coordinadores</a:t>
            </a:r>
            <a:r>
              <a:rPr lang="en-US" sz="2200" dirty="0" smtClean="0"/>
              <a:t> </a:t>
            </a:r>
            <a:r>
              <a:rPr lang="en-US" sz="2200" dirty="0" err="1" smtClean="0"/>
              <a:t>parlamentarios</a:t>
            </a:r>
            <a:r>
              <a:rPr lang="en-US" sz="2200" dirty="0" smtClean="0"/>
              <a:t>) :</a:t>
            </a:r>
          </a:p>
          <a:p>
            <a:pPr marL="0" indent="0" algn="just">
              <a:buNone/>
            </a:pPr>
            <a:r>
              <a:rPr lang="es-MX" sz="2200" dirty="0" smtClean="0"/>
              <a:t>-Comisiones de Justicia/Anticorrupción/Gobierno</a:t>
            </a:r>
          </a:p>
          <a:p>
            <a:pPr marL="0" indent="0" algn="just">
              <a:buNone/>
            </a:pPr>
            <a:r>
              <a:rPr lang="es-MX" sz="2200" dirty="0" smtClean="0"/>
              <a:t>-Junta de Gobierno y Coordinación Política</a:t>
            </a:r>
          </a:p>
          <a:p>
            <a:pPr marL="0" indent="0" algn="just">
              <a:buNone/>
            </a:pPr>
            <a:r>
              <a:rPr lang="es-MX" sz="2200" dirty="0" smtClean="0"/>
              <a:t>-Si </a:t>
            </a:r>
            <a:r>
              <a:rPr lang="es-MX" sz="2200" dirty="0"/>
              <a:t>no hay claridad sobre </a:t>
            </a:r>
            <a:r>
              <a:rPr lang="es-MX" sz="2200" dirty="0" smtClean="0"/>
              <a:t>qué Comisión discutirá el SLA, puede </a:t>
            </a:r>
            <a:r>
              <a:rPr lang="es-MX" sz="2200" dirty="0"/>
              <a:t>saberse una vez que el presidente de la Cámara turne la o las iniciativas a las Comisiones correspondientes</a:t>
            </a:r>
            <a:r>
              <a:rPr lang="es-MX" sz="2200" dirty="0" smtClean="0"/>
              <a:t>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endParaRPr lang="es-MX" sz="2200" dirty="0"/>
          </a:p>
          <a:p>
            <a:pPr marL="0" indent="0" algn="just">
              <a:buNone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5141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24303" y="158490"/>
            <a:ext cx="100142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dirty="0" smtClean="0">
                <a:latin typeface="+mj-lt"/>
              </a:rPr>
              <a:t>¿Cómo puedo impulsar un proceso de PA en mi congreso?</a:t>
            </a:r>
            <a:endParaRPr lang="es-MX" sz="3000" dirty="0">
              <a:latin typeface="+mj-lt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334586" y="944716"/>
            <a:ext cx="11393714" cy="56896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 smtClean="0"/>
              <a:t>Busca</a:t>
            </a:r>
            <a:r>
              <a:rPr lang="en-US" sz="2200" dirty="0" smtClean="0"/>
              <a:t> </a:t>
            </a:r>
            <a:r>
              <a:rPr lang="en-US" sz="2200" dirty="0" err="1" smtClean="0"/>
              <a:t>formalizar</a:t>
            </a:r>
            <a:r>
              <a:rPr lang="en-US" sz="2200" dirty="0" smtClean="0"/>
              <a:t> la </a:t>
            </a:r>
            <a:r>
              <a:rPr lang="en-US" sz="2200" dirty="0" err="1" smtClean="0"/>
              <a:t>creación</a:t>
            </a:r>
            <a:r>
              <a:rPr lang="en-US" sz="2200" dirty="0" smtClean="0"/>
              <a:t> de un </a:t>
            </a:r>
            <a:r>
              <a:rPr lang="en-US" sz="2200" dirty="0" err="1" smtClean="0"/>
              <a:t>acuerdo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se </a:t>
            </a:r>
            <a:r>
              <a:rPr lang="en-US" sz="2200" dirty="0" err="1" smtClean="0"/>
              <a:t>hizo</a:t>
            </a:r>
            <a:r>
              <a:rPr lang="en-US" sz="2200" dirty="0" smtClean="0"/>
              <a:t> con el SNA. </a:t>
            </a:r>
          </a:p>
          <a:p>
            <a:pPr marL="0" indent="0">
              <a:buNone/>
            </a:pPr>
            <a:r>
              <a:rPr lang="es-MX" sz="2200" dirty="0"/>
              <a:t>a</a:t>
            </a:r>
            <a:r>
              <a:rPr lang="es-MX" sz="2200" dirty="0" smtClean="0"/>
              <a:t>. Firma </a:t>
            </a:r>
            <a:r>
              <a:rPr lang="es-MX" sz="2200" dirty="0"/>
              <a:t>de acuerdo de las Comisiones responsables (</a:t>
            </a:r>
            <a:r>
              <a:rPr lang="es-MX" sz="2200" dirty="0" err="1"/>
              <a:t>lxs</a:t>
            </a:r>
            <a:r>
              <a:rPr lang="es-MX" sz="2200" dirty="0"/>
              <a:t> presidentes e integrantes) para organizar sus trabajos de discusión y análisis.</a:t>
            </a:r>
          </a:p>
          <a:p>
            <a:pPr marL="0" indent="0">
              <a:buNone/>
            </a:pPr>
            <a:r>
              <a:rPr lang="es-MX" sz="2200" dirty="0"/>
              <a:t>b.       Firma de acuerdo de las autoridades del Congreso (presidentes e integrantes de Mesa Directiva y/o Junta de Coordinación Política/Comisiones de Junta Coordinación</a:t>
            </a:r>
          </a:p>
          <a:p>
            <a:pPr marL="0" indent="0">
              <a:buNone/>
            </a:pPr>
            <a:r>
              <a:rPr lang="es-MX" sz="2200" dirty="0"/>
              <a:t>c.        Firma de acuerdo de las Comisiones y/o de Congreso con actores externos.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 err="1"/>
              <a:t>Fortalece</a:t>
            </a:r>
            <a:r>
              <a:rPr lang="en-US" sz="2200" dirty="0"/>
              <a:t> la </a:t>
            </a:r>
            <a:r>
              <a:rPr lang="en-US" sz="2200" dirty="0" err="1"/>
              <a:t>conciencia</a:t>
            </a:r>
            <a:r>
              <a:rPr lang="en-US" sz="2200" dirty="0"/>
              <a:t> social </a:t>
            </a:r>
            <a:r>
              <a:rPr lang="en-US" sz="2200" dirty="0" err="1"/>
              <a:t>sobre</a:t>
            </a:r>
            <a:r>
              <a:rPr lang="en-US" sz="2200" dirty="0"/>
              <a:t> el </a:t>
            </a:r>
            <a:r>
              <a:rPr lang="en-US" sz="2200" dirty="0" err="1"/>
              <a:t>rol</a:t>
            </a:r>
            <a:r>
              <a:rPr lang="en-US" sz="2200" dirty="0"/>
              <a:t> y la </a:t>
            </a:r>
            <a:r>
              <a:rPr lang="en-US" sz="2200" dirty="0" err="1"/>
              <a:t>importancia</a:t>
            </a:r>
            <a:r>
              <a:rPr lang="en-US" sz="2200" dirty="0"/>
              <a:t> de </a:t>
            </a:r>
            <a:r>
              <a:rPr lang="en-US" sz="2200" dirty="0" err="1"/>
              <a:t>trabajar</a:t>
            </a:r>
            <a:r>
              <a:rPr lang="en-US" sz="2200" dirty="0"/>
              <a:t> con el </a:t>
            </a:r>
            <a:r>
              <a:rPr lang="en-US" sz="2200" dirty="0" err="1"/>
              <a:t>legislativo</a:t>
            </a:r>
            <a:r>
              <a:rPr lang="en-US" sz="2200" dirty="0"/>
              <a:t> para </a:t>
            </a:r>
            <a:r>
              <a:rPr lang="en-US" sz="2200" dirty="0" err="1"/>
              <a:t>impulsar</a:t>
            </a:r>
            <a:r>
              <a:rPr lang="en-US" sz="2200" dirty="0"/>
              <a:t> </a:t>
            </a:r>
            <a:r>
              <a:rPr lang="en-US" sz="2200" dirty="0" err="1"/>
              <a:t>reformas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el SLA</a:t>
            </a:r>
            <a:endParaRPr lang="es-ES" sz="2200" dirty="0"/>
          </a:p>
          <a:p>
            <a:pPr algn="just"/>
            <a:endParaRPr lang="es-ES" sz="2200" dirty="0"/>
          </a:p>
          <a:p>
            <a:pPr algn="just"/>
            <a:r>
              <a:rPr lang="en-US" sz="2200" dirty="0"/>
              <a:t>Ten </a:t>
            </a:r>
            <a:r>
              <a:rPr lang="en-US" sz="2200" dirty="0" err="1"/>
              <a:t>claridad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límites</a:t>
            </a:r>
            <a:r>
              <a:rPr lang="en-US" sz="2200" dirty="0"/>
              <a:t> de la </a:t>
            </a:r>
            <a:r>
              <a:rPr lang="en-US" sz="2200" dirty="0" err="1"/>
              <a:t>incidencia</a:t>
            </a:r>
            <a:r>
              <a:rPr lang="en-US" sz="2200" dirty="0"/>
              <a:t>.</a:t>
            </a:r>
            <a:endParaRPr lang="es-ES" sz="2200" dirty="0"/>
          </a:p>
          <a:p>
            <a:pPr marL="0" indent="0" algn="just">
              <a:buNone/>
            </a:pPr>
            <a:endParaRPr lang="es-MX" sz="2200" dirty="0"/>
          </a:p>
          <a:p>
            <a:pPr marL="0" indent="0" algn="just">
              <a:buNone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6991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07" y="0"/>
            <a:ext cx="316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175838"/>
            <a:ext cx="5814183" cy="6428162"/>
          </a:xfrm>
        </p:spPr>
      </p:pic>
      <p:sp>
        <p:nvSpPr>
          <p:cNvPr id="5" name="CuadroTexto 4"/>
          <p:cNvSpPr txBox="1"/>
          <p:nvPr/>
        </p:nvSpPr>
        <p:spPr>
          <a:xfrm>
            <a:off x="6479795" y="2274936"/>
            <a:ext cx="571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Únete a la campaña #</a:t>
            </a:r>
            <a:r>
              <a:rPr lang="es-MX" dirty="0" err="1" smtClean="0"/>
              <a:t>ParlamentoAbiertovsCorrupción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44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10671048" cy="1609344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Metodología taller</a:t>
            </a:r>
            <a:endParaRPr lang="es-MX" sz="4000" dirty="0"/>
          </a:p>
        </p:txBody>
      </p:sp>
      <p:pic>
        <p:nvPicPr>
          <p:cNvPr id="1030" name="Picture 6" descr="Image result for construcción colec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2" y="1884395"/>
            <a:ext cx="5056000" cy="27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355770" y="2305481"/>
            <a:ext cx="68362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Construcción Colectiva, recuperar nuestros saberes y experiencias</a:t>
            </a:r>
            <a:endParaRPr lang="es-E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86" y="209183"/>
            <a:ext cx="5019628" cy="6543588"/>
          </a:xfrm>
        </p:spPr>
      </p:pic>
    </p:spTree>
    <p:extLst>
      <p:ext uri="{BB962C8B-B14F-4D97-AF65-F5344CB8AC3E}">
        <p14:creationId xmlns:p14="http://schemas.microsoft.com/office/powerpoint/2010/main" val="13341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91" y="187800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Hicimos una cédula de evaluación que te puede servir para evaluar el proceso de Parlamento Abierto en tu entidad!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15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6876" y="107260"/>
            <a:ext cx="10058400" cy="1609344"/>
          </a:xfrm>
        </p:spPr>
        <p:txBody>
          <a:bodyPr>
            <a:normAutofit/>
          </a:bodyPr>
          <a:lstStyle/>
          <a:p>
            <a:r>
              <a:rPr lang="es-MX" dirty="0" smtClean="0"/>
              <a:t>Ejercicio práctico</a:t>
            </a:r>
            <a:endParaRPr lang="es-MX" dirty="0"/>
          </a:p>
        </p:txBody>
      </p:sp>
      <p:pic>
        <p:nvPicPr>
          <p:cNvPr id="6146" name="Picture 2" descr="Image result for t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46" y="2035627"/>
            <a:ext cx="3886201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1391" y="179833"/>
            <a:ext cx="10058400" cy="1609344"/>
          </a:xfrm>
        </p:spPr>
        <p:txBody>
          <a:bodyPr/>
          <a:lstStyle/>
          <a:p>
            <a:r>
              <a:rPr lang="es-MX" dirty="0" smtClean="0"/>
              <a:t>Hoy aprendí…</a:t>
            </a:r>
            <a:endParaRPr lang="es-MX" dirty="0"/>
          </a:p>
        </p:txBody>
      </p:sp>
      <p:pic>
        <p:nvPicPr>
          <p:cNvPr id="5122" name="Picture 2" descr="Image result for conocimiento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18" y="2428876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6835" y="1408375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800">
                <a:solidFill>
                  <a:schemeClr val="tx1"/>
                </a:solidFill>
                <a:latin typeface="Bell MT" panose="02020503060305020303" pitchFamily="18" charset="0"/>
              </a:rPr>
              <a:t>¡Gracias!</a:t>
            </a:r>
          </a:p>
          <a:p>
            <a:endParaRPr lang="es-MX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s-MX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es-MX">
                <a:solidFill>
                  <a:schemeClr val="tx1"/>
                </a:solidFill>
                <a:latin typeface="Bell MT" panose="02020503060305020303" pitchFamily="18" charset="0"/>
              </a:rPr>
              <a:t>www.fundar.org.mx</a:t>
            </a:r>
          </a:p>
          <a:p>
            <a:pPr marL="0" indent="0" algn="ctr">
              <a:buNone/>
            </a:pPr>
            <a:r>
              <a:rPr lang="es-MX">
                <a:solidFill>
                  <a:schemeClr val="tx1"/>
                </a:solidFill>
                <a:latin typeface="Bell MT" panose="02020503060305020303" pitchFamily="18" charset="0"/>
              </a:rPr>
              <a:t>@</a:t>
            </a:r>
            <a:r>
              <a:rPr lang="es-MX" err="1">
                <a:solidFill>
                  <a:schemeClr val="tx1"/>
                </a:solidFill>
                <a:latin typeface="Bell MT" panose="02020503060305020303" pitchFamily="18" charset="0"/>
              </a:rPr>
              <a:t>FundarMexico</a:t>
            </a:r>
            <a:endParaRPr lang="es-MX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s-MX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r">
              <a:buNone/>
            </a:pPr>
            <a:endParaRPr lang="es-MX" sz="220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r">
              <a:buNone/>
            </a:pPr>
            <a:r>
              <a:rPr lang="es-MX" sz="2200">
                <a:solidFill>
                  <a:schemeClr val="tx1"/>
                </a:solidFill>
                <a:latin typeface="Bell MT" panose="02020503060305020303" pitchFamily="18" charset="0"/>
              </a:rPr>
              <a:t>Janet Oropeza – janet@fundar.org.mx</a:t>
            </a:r>
          </a:p>
          <a:p>
            <a:pPr marL="0" indent="0" algn="r">
              <a:buNone/>
            </a:pPr>
            <a:r>
              <a:rPr lang="es-MX" sz="2200">
                <a:solidFill>
                  <a:schemeClr val="tx1"/>
                </a:solidFill>
                <a:latin typeface="Bell MT" panose="02020503060305020303" pitchFamily="18" charset="0"/>
              </a:rPr>
              <a:t>Guillermo Ávila – guillermo@fundar.org.mx</a:t>
            </a:r>
          </a:p>
          <a:p>
            <a:pPr marL="0" indent="0">
              <a:buNone/>
            </a:pPr>
            <a:endParaRPr lang="es-MX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01268"/>
          </a:xfrm>
        </p:spPr>
        <p:txBody>
          <a:bodyPr/>
          <a:lstStyle/>
          <a:p>
            <a:r>
              <a:rPr lang="es-MX" dirty="0" smtClean="0"/>
              <a:t>Reglas de oro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763" y="1001268"/>
            <a:ext cx="10742485" cy="5170932"/>
          </a:xfrm>
        </p:spPr>
        <p:txBody>
          <a:bodyPr/>
          <a:lstStyle/>
          <a:p>
            <a:pPr marL="0" indent="0">
              <a:buNone/>
            </a:pPr>
            <a:r>
              <a:rPr lang="es-MX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vale…</a:t>
            </a:r>
          </a:p>
          <a:p>
            <a:pPr marL="0" indent="0">
              <a:buNone/>
            </a:pPr>
            <a:endParaRPr lang="es-MX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200" dirty="0" smtClean="0"/>
              <a:t>Terminar a tiempo</a:t>
            </a:r>
          </a:p>
          <a:p>
            <a:r>
              <a:rPr lang="es-MX" sz="2200" dirty="0" smtClean="0"/>
              <a:t>Contestar el celular o correos urgentes fuera de la sala o </a:t>
            </a:r>
          </a:p>
          <a:p>
            <a:pPr marL="0" indent="0">
              <a:buNone/>
            </a:pPr>
            <a:r>
              <a:rPr lang="es-MX" sz="2200" dirty="0"/>
              <a:t>e</a:t>
            </a:r>
            <a:r>
              <a:rPr lang="es-MX" sz="2200" dirty="0" smtClean="0"/>
              <a:t>n el descanso</a:t>
            </a:r>
          </a:p>
          <a:p>
            <a:r>
              <a:rPr lang="es-MX" sz="2200" dirty="0" smtClean="0"/>
              <a:t>Tener descanso</a:t>
            </a:r>
          </a:p>
          <a:p>
            <a:r>
              <a:rPr lang="es-MX" sz="2200" dirty="0" smtClean="0"/>
              <a:t>Disentir pero con respeto</a:t>
            </a:r>
          </a:p>
          <a:p>
            <a:r>
              <a:rPr lang="es-MX" sz="2200" dirty="0" smtClean="0"/>
              <a:t>Abstenerse de participar en las dinámicas</a:t>
            </a:r>
          </a:p>
          <a:p>
            <a:r>
              <a:rPr lang="es-MX" sz="2200" dirty="0" smtClean="0"/>
              <a:t>Divertirse</a:t>
            </a:r>
          </a:p>
          <a:p>
            <a:r>
              <a:rPr lang="es-MX" sz="2200" dirty="0" smtClean="0"/>
              <a:t>Hacer sugerencias y ser propositivos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1716786"/>
            <a:ext cx="3600451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01268"/>
          </a:xfrm>
        </p:spPr>
        <p:txBody>
          <a:bodyPr/>
          <a:lstStyle/>
          <a:p>
            <a:r>
              <a:rPr lang="es-MX" dirty="0" smtClean="0"/>
              <a:t>Antecedentes del SNA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313" y="1001268"/>
            <a:ext cx="8701087" cy="228485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ES_tradnl" dirty="0">
                <a:latin typeface="Bell MT" panose="02020503060305020303" pitchFamily="18" charset="0"/>
              </a:rPr>
              <a:t>Julio de 2012. Peña Nieto </a:t>
            </a:r>
            <a:r>
              <a:rPr lang="es-ES_tradnl" dirty="0" smtClean="0">
                <a:latin typeface="Bell MT" panose="02020503060305020303" pitchFamily="18" charset="0"/>
              </a:rPr>
              <a:t>promueve la </a:t>
            </a:r>
            <a:r>
              <a:rPr lang="es-ES_tradnl" dirty="0">
                <a:latin typeface="Bell MT" panose="02020503060305020303" pitchFamily="18" charset="0"/>
              </a:rPr>
              <a:t>creación de una Comisión Nacional Anticorrupción (CNA): un órgano constitucional autónomo para combatir corrupción en todos los órdenes de gobierno y poderes</a:t>
            </a:r>
            <a:r>
              <a:rPr lang="es-ES_tradnl" dirty="0" smtClean="0">
                <a:latin typeface="Bell MT" panose="02020503060305020303" pitchFamily="18" charset="0"/>
              </a:rPr>
              <a:t>. Críticas de la academia y de diversos sectores. </a:t>
            </a:r>
            <a:endParaRPr lang="es-ES_tradnl" dirty="0">
              <a:latin typeface="Bell MT" panose="02020503060305020303" pitchFamily="18" charset="0"/>
            </a:endParaRPr>
          </a:p>
          <a:p>
            <a:pPr fontAlgn="base"/>
            <a:endParaRPr lang="es-ES_tradnl" dirty="0">
              <a:latin typeface="Bell MT" panose="02020503060305020303" pitchFamily="18" charset="0"/>
            </a:endParaRPr>
          </a:p>
          <a:p>
            <a:pPr fontAlgn="base"/>
            <a:r>
              <a:rPr lang="es-MX" dirty="0">
                <a:latin typeface="Bell MT" panose="02020503060305020303" pitchFamily="18" charset="0"/>
              </a:rPr>
              <a:t>Noviembre de </a:t>
            </a:r>
            <a:r>
              <a:rPr lang="es-MX" dirty="0" smtClean="0">
                <a:latin typeface="Bell MT" panose="02020503060305020303" pitchFamily="18" charset="0"/>
              </a:rPr>
              <a:t>2012 Presenta </a:t>
            </a:r>
            <a:r>
              <a:rPr lang="es-MX" dirty="0">
                <a:latin typeface="Bell MT" panose="02020503060305020303" pitchFamily="18" charset="0"/>
              </a:rPr>
              <a:t>iniciativa para crear la </a:t>
            </a:r>
            <a:r>
              <a:rPr lang="es-MX" dirty="0" smtClean="0">
                <a:latin typeface="Bell MT" panose="02020503060305020303" pitchFamily="18" charset="0"/>
              </a:rPr>
              <a:t>CNA, que se aprueba en 2013 en el Senado. </a:t>
            </a:r>
            <a:r>
              <a:rPr lang="es-MX" sz="2900" dirty="0">
                <a:latin typeface="Bell MT" panose="02020503060305020303" pitchFamily="18" charset="0"/>
              </a:rPr>
              <a:t> </a:t>
            </a:r>
            <a:endParaRPr lang="es-MX" sz="2400" dirty="0">
              <a:latin typeface="Bell MT" panose="02020503060305020303" pitchFamily="18" charset="0"/>
            </a:endParaRPr>
          </a:p>
          <a:p>
            <a:pPr fontAlgn="base"/>
            <a:endParaRPr lang="es-MX" sz="24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015744" y="2968913"/>
            <a:ext cx="95652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s-MX" dirty="0">
              <a:latin typeface="Bell MT" panose="02020503060305020303" pitchFamily="18" charset="0"/>
            </a:endParaRPr>
          </a:p>
          <a:p>
            <a:pPr fontAlgn="base"/>
            <a:endParaRPr lang="es-MX" dirty="0">
              <a:latin typeface="Bell MT" panose="02020503060305020303" pitchFamily="18" charset="0"/>
            </a:endParaRPr>
          </a:p>
          <a:p>
            <a:pPr fontAlgn="base"/>
            <a:r>
              <a:rPr lang="es-MX" sz="2000" dirty="0">
                <a:latin typeface="Bell MT" panose="02020503060305020303" pitchFamily="18" charset="0"/>
              </a:rPr>
              <a:t>Noviembre 2014: conflictos de interés del presidente, Angélica Rivera y el secretario de Hacienda.</a:t>
            </a:r>
          </a:p>
          <a:p>
            <a:pPr fontAlgn="base"/>
            <a:endParaRPr lang="es-MX" sz="2000" dirty="0">
              <a:latin typeface="Bell MT" panose="02020503060305020303" pitchFamily="18" charset="0"/>
            </a:endParaRPr>
          </a:p>
          <a:p>
            <a:pPr fontAlgn="base"/>
            <a:r>
              <a:rPr lang="es-MX" sz="2000" dirty="0">
                <a:latin typeface="Bell MT" panose="02020503060305020303" pitchFamily="18" charset="0"/>
              </a:rPr>
              <a:t>Septiembre de 2014: PAN presenta iniciativa para crear el Sistema Nacional Anticorrupción.</a:t>
            </a:r>
          </a:p>
          <a:p>
            <a:pPr fontAlgn="base"/>
            <a:endParaRPr lang="es-MX" sz="2000" dirty="0">
              <a:latin typeface="Bell MT" panose="02020503060305020303" pitchFamily="18" charset="0"/>
            </a:endParaRPr>
          </a:p>
          <a:p>
            <a:pPr fontAlgn="base"/>
            <a:r>
              <a:rPr lang="es-MX" sz="2000" dirty="0">
                <a:latin typeface="Bell MT" panose="02020503060305020303" pitchFamily="18" charset="0"/>
              </a:rPr>
              <a:t>Mayo de 2015: publicación de reforma constitucional SNA. </a:t>
            </a:r>
          </a:p>
          <a:p>
            <a:pPr fontAlgn="base"/>
            <a:endParaRPr lang="es-MX" sz="2000" dirty="0">
              <a:latin typeface="Bell MT" panose="02020503060305020303" pitchFamily="18" charset="0"/>
            </a:endParaRPr>
          </a:p>
          <a:p>
            <a:pPr fontAlgn="base"/>
            <a:r>
              <a:rPr lang="es-MX" sz="2000" dirty="0">
                <a:latin typeface="Bell MT" panose="02020503060305020303" pitchFamily="18" charset="0"/>
              </a:rPr>
              <a:t>2016: Aprobación y reforma a siete leyes para crear y asegurar el correcto funcionamiento del SNA.  </a:t>
            </a:r>
          </a:p>
          <a:p>
            <a:pPr fontAlgn="base"/>
            <a:endParaRPr lang="es-MX" sz="1400" dirty="0">
              <a:latin typeface="Bell MT" panose="02020503060305020303" pitchFamily="18" charset="0"/>
            </a:endParaRPr>
          </a:p>
          <a:p>
            <a:endParaRPr lang="es-MX" dirty="0"/>
          </a:p>
        </p:txBody>
      </p:sp>
      <p:pic>
        <p:nvPicPr>
          <p:cNvPr id="2054" name="Picture 6" descr="Image result for peña ni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142307"/>
            <a:ext cx="2962275" cy="16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asa blanca angelica riv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04714"/>
            <a:ext cx="2757486" cy="19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9898" y="0"/>
            <a:ext cx="10058400" cy="1200150"/>
          </a:xfrm>
        </p:spPr>
        <p:txBody>
          <a:bodyPr/>
          <a:lstStyle/>
          <a:p>
            <a:r>
              <a:rPr lang="es-MX" dirty="0" smtClean="0"/>
              <a:t>Datos de corrupción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1198" y="1200149"/>
            <a:ext cx="6716840" cy="5229225"/>
          </a:xfrm>
        </p:spPr>
        <p:txBody>
          <a:bodyPr/>
          <a:lstStyle/>
          <a:p>
            <a:r>
              <a:rPr lang="es-MX" sz="2200" dirty="0"/>
              <a:t>En 2016, México ocupó el lugar 123 entre 176 países en el mundo en el Índice Global de la Corrupción 2016, Transparencia Internacional</a:t>
            </a:r>
            <a:r>
              <a:rPr lang="es-MX" sz="2200" dirty="0" smtClean="0"/>
              <a:t>.</a:t>
            </a:r>
            <a:endParaRPr lang="es-MX" sz="2200" dirty="0"/>
          </a:p>
          <a:p>
            <a:r>
              <a:rPr lang="es-MX" sz="2200" dirty="0"/>
              <a:t>De acuerdo con el Índice Nacional de Corrupción y Buen Gobierno, en promedio, las familias mexicanas destinan 14% de sus ingresos en actos de corrupción, sin embargo, esta cifra aumenta a 33% en familias que perciben un salario mínimo</a:t>
            </a:r>
            <a:r>
              <a:rPr lang="es-MX" sz="2200" dirty="0" smtClean="0"/>
              <a:t>.</a:t>
            </a:r>
            <a:endParaRPr lang="es-MX" sz="2200" dirty="0"/>
          </a:p>
          <a:p>
            <a:r>
              <a:rPr lang="es-MX" sz="2200" dirty="0" smtClean="0"/>
              <a:t>La </a:t>
            </a:r>
            <a:r>
              <a:rPr lang="es-MX" sz="2200" dirty="0"/>
              <a:t>corrupción representa hasta el 10% del Producto Interno Bruto</a:t>
            </a:r>
            <a:r>
              <a:rPr lang="es-MX" sz="2200" dirty="0" smtClean="0"/>
              <a:t>.</a:t>
            </a:r>
            <a:endParaRPr lang="es-MX" sz="2200" dirty="0"/>
          </a:p>
          <a:p>
            <a:endParaRPr lang="es-MX" dirty="0"/>
          </a:p>
        </p:txBody>
      </p:sp>
      <p:pic>
        <p:nvPicPr>
          <p:cNvPr id="1026" name="Picture 2" descr="Image result for corrup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158712"/>
            <a:ext cx="4432300" cy="26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00025"/>
            <a:ext cx="10058400" cy="1001268"/>
          </a:xfrm>
        </p:spPr>
        <p:txBody>
          <a:bodyPr/>
          <a:lstStyle/>
          <a:p>
            <a:r>
              <a:rPr lang="es-MX" dirty="0" smtClean="0"/>
              <a:t>Leyes del SNA (siete leyes)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763" y="1515619"/>
            <a:ext cx="10742485" cy="51709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Bell MT" panose="02020503060305020303" pitchFamily="18" charset="0"/>
              </a:rPr>
              <a:t>Expedición de la Ley General del Sistema Nacional Anticorrupción.</a:t>
            </a:r>
            <a:br>
              <a:rPr lang="es-MX" sz="2400" dirty="0">
                <a:latin typeface="Bell MT" panose="02020503060305020303" pitchFamily="18" charset="0"/>
              </a:rPr>
            </a:br>
            <a:endParaRPr lang="es-MX" sz="2400" dirty="0">
              <a:latin typeface="Bell MT" panose="020205030603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Bell MT" panose="02020503060305020303" pitchFamily="18" charset="0"/>
              </a:rPr>
              <a:t>Expedición de la Ley General de Responsabilidades Administrativas.</a:t>
            </a:r>
            <a:br>
              <a:rPr lang="es-MX" sz="2400" dirty="0">
                <a:latin typeface="Bell MT" panose="02020503060305020303" pitchFamily="18" charset="0"/>
              </a:rPr>
            </a:br>
            <a:endParaRPr lang="es-MX" sz="2400" dirty="0">
              <a:latin typeface="Bell MT" panose="020205030603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Bell MT" panose="02020503060305020303" pitchFamily="18" charset="0"/>
              </a:rPr>
              <a:t>Expedición de la Ley de Fiscalización y Rendición de Cuentas de la Federación, así como reformas a la Ley de Coordinación Fiscal y a la Ley General de Contabilidad Gubernamental.</a:t>
            </a:r>
            <a:br>
              <a:rPr lang="es-MX" sz="2400" dirty="0">
                <a:latin typeface="Bell MT" panose="02020503060305020303" pitchFamily="18" charset="0"/>
              </a:rPr>
            </a:br>
            <a:endParaRPr lang="es-MX" sz="2400" dirty="0">
              <a:latin typeface="Bell MT" panose="020205030603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Bell MT" panose="02020503060305020303" pitchFamily="18" charset="0"/>
              </a:rPr>
              <a:t>Reformas a la Ley Orgánica del Tribunal Federal de Justicia Administrativa.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Bell MT" panose="020205030603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Bell MT" panose="02020503060305020303" pitchFamily="18" charset="0"/>
              </a:rPr>
              <a:t>Reformas a la Ley Orgánica de la Procuraduría General de la República.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Bell MT" panose="02020503060305020303" pitchFamily="18" charset="0"/>
              </a:rPr>
              <a:t>Reformas al Código Penal Federal.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>
              <a:latin typeface="Bell MT" panose="020205030603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Bell MT" panose="02020503060305020303" pitchFamily="18" charset="0"/>
              </a:rPr>
              <a:t>Reformas a la Ley Orgánica de la Administración Pública Federal.</a:t>
            </a:r>
            <a:br>
              <a:rPr lang="es-MX" sz="2400" dirty="0">
                <a:latin typeface="Bell MT" panose="02020503060305020303" pitchFamily="18" charset="0"/>
              </a:rPr>
            </a:br>
            <a:endParaRPr lang="es-ES" sz="24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42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913" y="198882"/>
            <a:ext cx="11442573" cy="95840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es el SNA y qué instancias lo conforman?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313" y="1435608"/>
            <a:ext cx="11515725" cy="4050792"/>
          </a:xfrm>
        </p:spPr>
        <p:txBody>
          <a:bodyPr/>
          <a:lstStyle/>
          <a:p>
            <a:r>
              <a:rPr lang="es-MX" dirty="0" smtClean="0"/>
              <a:t>SNA: Instancia que establece principios, bases generales, políticas públicas y procedimientos para la coordinación de todos los órganos de gobierno en la prevención, detección y sanción de </a:t>
            </a: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administrativas y hechos de corrupción</a:t>
            </a:r>
            <a:r>
              <a:rPr lang="es-MX" dirty="0" smtClean="0"/>
              <a:t>, así como en la </a:t>
            </a: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fiscalización y control de recursos públicos. </a:t>
            </a:r>
          </a:p>
          <a:p>
            <a:endParaRPr lang="es-MX" dirty="0" smtClean="0"/>
          </a:p>
          <a:p>
            <a:r>
              <a:rPr lang="es-MX" dirty="0" smtClean="0"/>
              <a:t>El SNA se integra por: 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es-MX" dirty="0"/>
              <a:t>Comité Coordinador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es-MX" dirty="0" smtClean="0"/>
              <a:t>Comité </a:t>
            </a:r>
            <a:r>
              <a:rPr lang="es-MX" dirty="0"/>
              <a:t>de Participación Ciudadana</a:t>
            </a:r>
          </a:p>
          <a:p>
            <a:pPr marL="457200" indent="-457200">
              <a:buAutoNum type="arabicParenR"/>
            </a:pPr>
            <a:r>
              <a:rPr lang="es-MX" dirty="0" smtClean="0"/>
              <a:t>Comité Rector del Sistema Nacional de Fiscalización</a:t>
            </a:r>
          </a:p>
          <a:p>
            <a:pPr marL="457200" indent="-457200">
              <a:buAutoNum type="arabicParenR"/>
            </a:pPr>
            <a:r>
              <a:rPr lang="es-MX" dirty="0" smtClean="0"/>
              <a:t>Los Sistemas Locales Anticorrupción</a:t>
            </a:r>
          </a:p>
        </p:txBody>
      </p:sp>
    </p:spTree>
    <p:extLst>
      <p:ext uri="{BB962C8B-B14F-4D97-AF65-F5344CB8AC3E}">
        <p14:creationId xmlns:p14="http://schemas.microsoft.com/office/powerpoint/2010/main" val="18582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1884" y="197129"/>
            <a:ext cx="11442573" cy="958406"/>
          </a:xfrm>
        </p:spPr>
        <p:txBody>
          <a:bodyPr>
            <a:normAutofit/>
          </a:bodyPr>
          <a:lstStyle/>
          <a:p>
            <a:pPr algn="ctr"/>
            <a:r>
              <a:rPr lang="es-MX" sz="4200" dirty="0" smtClean="0"/>
              <a:t>Comité Coordinador</a:t>
            </a:r>
            <a:endParaRPr lang="es-MX" sz="4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2702" y="960677"/>
            <a:ext cx="11515725" cy="1641412"/>
          </a:xfrm>
        </p:spPr>
        <p:txBody>
          <a:bodyPr>
            <a:normAutofit fontScale="77500" lnSpcReduction="20000"/>
          </a:bodyPr>
          <a:lstStyle/>
          <a:p>
            <a:endParaRPr lang="es-MX" sz="2600" dirty="0" smtClean="0"/>
          </a:p>
          <a:p>
            <a:r>
              <a:rPr lang="es-MX" sz="2600" dirty="0" smtClean="0"/>
              <a:t>Instancia responsable de establecer mecanismos de coordinación entre los integrantes del SNA mediante el diseño, promoción y evaluación de políticas públicas de combate a la corrupción.</a:t>
            </a:r>
          </a:p>
          <a:p>
            <a:r>
              <a:rPr lang="es-MX" sz="2600" dirty="0" smtClean="0"/>
              <a:t>Formado por siete instancias y presidido por el CPC, quien tiene voto de calidad. Reuniones ordinarias cada 3 meses.</a:t>
            </a:r>
          </a:p>
          <a:p>
            <a:endParaRPr lang="es-MX" sz="2600" dirty="0" smtClean="0"/>
          </a:p>
          <a:p>
            <a:endParaRPr lang="es-MX" dirty="0" smtClean="0"/>
          </a:p>
        </p:txBody>
      </p:sp>
      <p:sp>
        <p:nvSpPr>
          <p:cNvPr id="60" name="Elipse 59"/>
          <p:cNvSpPr/>
          <p:nvPr/>
        </p:nvSpPr>
        <p:spPr>
          <a:xfrm>
            <a:off x="5203370" y="2894647"/>
            <a:ext cx="1016000" cy="101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Elipse 62"/>
          <p:cNvSpPr/>
          <p:nvPr/>
        </p:nvSpPr>
        <p:spPr>
          <a:xfrm>
            <a:off x="4695370" y="4129493"/>
            <a:ext cx="1016000" cy="101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Elipse 63"/>
          <p:cNvSpPr/>
          <p:nvPr/>
        </p:nvSpPr>
        <p:spPr>
          <a:xfrm>
            <a:off x="3347356" y="4110081"/>
            <a:ext cx="1016000" cy="101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Elipse 64"/>
          <p:cNvSpPr/>
          <p:nvPr/>
        </p:nvSpPr>
        <p:spPr>
          <a:xfrm>
            <a:off x="1908628" y="4110081"/>
            <a:ext cx="1016000" cy="101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Elipse 65"/>
          <p:cNvSpPr/>
          <p:nvPr/>
        </p:nvSpPr>
        <p:spPr>
          <a:xfrm>
            <a:off x="5930445" y="4110081"/>
            <a:ext cx="1016000" cy="101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Elipse 66"/>
          <p:cNvSpPr/>
          <p:nvPr/>
        </p:nvSpPr>
        <p:spPr>
          <a:xfrm>
            <a:off x="7255327" y="4110081"/>
            <a:ext cx="1016000" cy="101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Elipse 67"/>
          <p:cNvSpPr/>
          <p:nvPr/>
        </p:nvSpPr>
        <p:spPr>
          <a:xfrm>
            <a:off x="8580209" y="4129493"/>
            <a:ext cx="1016000" cy="1016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CuadroTexto 68"/>
          <p:cNvSpPr txBox="1"/>
          <p:nvPr/>
        </p:nvSpPr>
        <p:spPr>
          <a:xfrm>
            <a:off x="5372174" y="3171648"/>
            <a:ext cx="678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CPC</a:t>
            </a:r>
            <a:endParaRPr lang="es-MX" sz="2200" dirty="0"/>
          </a:p>
        </p:txBody>
      </p:sp>
      <p:sp>
        <p:nvSpPr>
          <p:cNvPr id="70" name="CuadroTexto 69"/>
          <p:cNvSpPr txBox="1"/>
          <p:nvPr/>
        </p:nvSpPr>
        <p:spPr>
          <a:xfrm>
            <a:off x="2079384" y="4433415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ASF</a:t>
            </a:r>
            <a:endParaRPr lang="es-MX" sz="2200" dirty="0"/>
          </a:p>
        </p:txBody>
      </p:sp>
      <p:sp>
        <p:nvSpPr>
          <p:cNvPr id="72" name="CuadroTexto 71"/>
          <p:cNvSpPr txBox="1"/>
          <p:nvPr/>
        </p:nvSpPr>
        <p:spPr>
          <a:xfrm>
            <a:off x="8770654" y="4402636"/>
            <a:ext cx="688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INAI</a:t>
            </a:r>
            <a:endParaRPr lang="es-MX" sz="2200" dirty="0"/>
          </a:p>
        </p:txBody>
      </p:sp>
      <p:sp>
        <p:nvSpPr>
          <p:cNvPr id="73" name="CuadroTexto 72"/>
          <p:cNvSpPr txBox="1"/>
          <p:nvPr/>
        </p:nvSpPr>
        <p:spPr>
          <a:xfrm>
            <a:off x="7420035" y="4402636"/>
            <a:ext cx="816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FEAA</a:t>
            </a:r>
            <a:endParaRPr lang="es-MX" sz="22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6122703" y="4370371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CJF</a:t>
            </a:r>
            <a:endParaRPr lang="es-MX" sz="22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4864896" y="4402636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TFJA</a:t>
            </a:r>
            <a:endParaRPr lang="es-MX" sz="22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3543683" y="4402637"/>
            <a:ext cx="625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SFP</a:t>
            </a:r>
            <a:endParaRPr lang="es-MX" sz="2200" dirty="0"/>
          </a:p>
        </p:txBody>
      </p:sp>
      <p:sp>
        <p:nvSpPr>
          <p:cNvPr id="77" name="Rectángulo 76"/>
          <p:cNvSpPr/>
          <p:nvPr/>
        </p:nvSpPr>
        <p:spPr>
          <a:xfrm>
            <a:off x="292702" y="5675115"/>
            <a:ext cx="11110457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Plataforma Digital Nacional: declaraciones, </a:t>
            </a:r>
            <a:r>
              <a:rPr lang="es-ES" dirty="0" smtClean="0"/>
              <a:t>servidores públicos que intervengan en contrataciones</a:t>
            </a:r>
            <a:r>
              <a:rPr lang="es-ES" dirty="0"/>
              <a:t>, </a:t>
            </a:r>
            <a:r>
              <a:rPr lang="es-ES" dirty="0" smtClean="0"/>
              <a:t>sanciones de servidores y particulares, sistema de información y comunicación del SNA y SF, sistema de denuncias públicas de faltas administrativas y hechos de corrupción, contrataciones.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97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343D42A47DFB4DBB8EC639A7D98B2B" ma:contentTypeVersion="2" ma:contentTypeDescription="Crear nuevo documento." ma:contentTypeScope="" ma:versionID="02d95a6ca3402bcac18e94b5a6f9a8ec">
  <xsd:schema xmlns:xsd="http://www.w3.org/2001/XMLSchema" xmlns:xs="http://www.w3.org/2001/XMLSchema" xmlns:p="http://schemas.microsoft.com/office/2006/metadata/properties" xmlns:ns2="b7de4e88-c3fa-4238-877d-49d9978ac2e5" targetNamespace="http://schemas.microsoft.com/office/2006/metadata/properties" ma:root="true" ma:fieldsID="bdbaa647995783438af6bc0b854ac473" ns2:_="">
    <xsd:import namespace="b7de4e88-c3fa-4238-877d-49d9978ac2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e4e88-c3fa-4238-877d-49d9978ac2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9AE128-8458-48CF-9EA8-F452A77936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BE8D92-1451-4532-BFB9-AF0075D94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e4e88-c3fa-4238-877d-49d9978ac2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93F430-E066-42DF-8BB5-0EFB0A3D40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308</TotalTime>
  <Words>1913</Words>
  <Application>Microsoft Office PowerPoint</Application>
  <PresentationFormat>Panorámica</PresentationFormat>
  <Paragraphs>190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Bell MT</vt:lpstr>
      <vt:lpstr>Calibri</vt:lpstr>
      <vt:lpstr>Georgia</vt:lpstr>
      <vt:lpstr>Lato</vt:lpstr>
      <vt:lpstr>Roboto</vt:lpstr>
      <vt:lpstr>Trebuchet MS</vt:lpstr>
      <vt:lpstr>Wingdings</vt:lpstr>
      <vt:lpstr>Tipo de madera</vt:lpstr>
      <vt:lpstr> Parlamento abierto para los Sistemas Locales Anticorrupción </vt:lpstr>
      <vt:lpstr>Objetivos</vt:lpstr>
      <vt:lpstr>Metodología taller</vt:lpstr>
      <vt:lpstr>Reglas de oro</vt:lpstr>
      <vt:lpstr>Antecedentes del SNA</vt:lpstr>
      <vt:lpstr>Datos de corrupción</vt:lpstr>
      <vt:lpstr>Leyes del SNA (siete leyes)</vt:lpstr>
      <vt:lpstr>¿Qué es el SNA y qué instancias lo conforman?</vt:lpstr>
      <vt:lpstr>Comité Coordinador</vt:lpstr>
      <vt:lpstr>Secretaría Ejecutiva y Comisión Ejecutiva</vt:lpstr>
      <vt:lpstr>Comité de Participación Ciudadana (CPC)</vt:lpstr>
      <vt:lpstr>Responsabilidades administrativas</vt:lpstr>
      <vt:lpstr>Responsabilidades administrativas</vt:lpstr>
      <vt:lpstr>Ejemplo de falta grave</vt:lpstr>
      <vt:lpstr>Delitos por hechos de corrupción</vt:lpstr>
      <vt:lpstr>Sistema de fiscalización</vt:lpstr>
      <vt:lpstr>Fiscalización</vt:lpstr>
      <vt:lpstr>Sistemas Locales Anticorrupción</vt:lpstr>
      <vt:lpstr>Presentación de PowerPoint</vt:lpstr>
      <vt:lpstr>EN LAS INSTITUCIONES LEGISLATIVAS: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Hicimos una cédula de evaluación que te puede servir para evaluar el proceso de Parlamento Abierto en tu entidad!</vt:lpstr>
      <vt:lpstr>Ejercicio práctico</vt:lpstr>
      <vt:lpstr>Hoy aprendí…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Parlamento abierto para los  Sistemas Locales Anticorrupción </dc:title>
  <cp:lastModifiedBy>Janet Oropeza Eng</cp:lastModifiedBy>
  <cp:revision>27</cp:revision>
  <dcterms:modified xsi:type="dcterms:W3CDTF">2017-03-15T18:57:55Z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0x010100EA343D42A47DFB4DBB8EC639A7D98B2B</vt:lpwstr>
  </property>
</Properties>
</file>