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95" r:id="rId6"/>
    <p:sldId id="285" r:id="rId7"/>
    <p:sldId id="286" r:id="rId8"/>
    <p:sldId id="287" r:id="rId9"/>
    <p:sldId id="260" r:id="rId10"/>
    <p:sldId id="263" r:id="rId11"/>
    <p:sldId id="264" r:id="rId12"/>
    <p:sldId id="265" r:id="rId13"/>
    <p:sldId id="266" r:id="rId14"/>
    <p:sldId id="274" r:id="rId15"/>
    <p:sldId id="275" r:id="rId16"/>
    <p:sldId id="267" r:id="rId17"/>
    <p:sldId id="269" r:id="rId18"/>
    <p:sldId id="268" r:id="rId19"/>
    <p:sldId id="270" r:id="rId20"/>
    <p:sldId id="272" r:id="rId21"/>
    <p:sldId id="284" r:id="rId22"/>
    <p:sldId id="291" r:id="rId23"/>
    <p:sldId id="292" r:id="rId24"/>
    <p:sldId id="293" r:id="rId25"/>
    <p:sldId id="294" r:id="rId26"/>
    <p:sldId id="277" r:id="rId27"/>
    <p:sldId id="296" r:id="rId28"/>
    <p:sldId id="289" r:id="rId29"/>
    <p:sldId id="297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2D634-FE50-DC4E-955E-6A12F8859D50}" type="doc">
      <dgm:prSet loTypeId="urn:microsoft.com/office/officeart/2005/8/layout/gear1" loCatId="" qsTypeId="urn:microsoft.com/office/officeart/2005/8/quickstyle/3D5" qsCatId="3D" csTypeId="urn:microsoft.com/office/officeart/2005/8/colors/accent1_2" csCatId="accent1" phldr="1"/>
      <dgm:spPr/>
    </dgm:pt>
    <dgm:pt modelId="{09F880C1-F9D2-4542-BAD5-3F98848B416B}">
      <dgm:prSet phldrT="[Texto]"/>
      <dgm:spPr/>
      <dgm:t>
        <a:bodyPr/>
        <a:lstStyle/>
        <a:p>
          <a:r>
            <a:rPr lang="es-ES" dirty="0" smtClean="0"/>
            <a:t>Transparencia</a:t>
          </a:r>
          <a:endParaRPr lang="es-ES" dirty="0"/>
        </a:p>
      </dgm:t>
    </dgm:pt>
    <dgm:pt modelId="{C3FED683-BFB1-4E45-95E4-AAEC3943843D}" type="parTrans" cxnId="{9AA87749-3B8F-3E47-B2CE-08CFF58EB824}">
      <dgm:prSet/>
      <dgm:spPr/>
      <dgm:t>
        <a:bodyPr/>
        <a:lstStyle/>
        <a:p>
          <a:endParaRPr lang="es-ES"/>
        </a:p>
      </dgm:t>
    </dgm:pt>
    <dgm:pt modelId="{0A63853C-A0DF-9B4A-9AC4-FA1BFEF30B6F}" type="sibTrans" cxnId="{9AA87749-3B8F-3E47-B2CE-08CFF58EB824}">
      <dgm:prSet/>
      <dgm:spPr/>
      <dgm:t>
        <a:bodyPr/>
        <a:lstStyle/>
        <a:p>
          <a:endParaRPr lang="es-ES"/>
        </a:p>
      </dgm:t>
    </dgm:pt>
    <dgm:pt modelId="{F7C870F0-91B3-0842-8731-9C5073070920}">
      <dgm:prSet phldrT="[Texto]"/>
      <dgm:spPr/>
      <dgm:t>
        <a:bodyPr/>
        <a:lstStyle/>
        <a:p>
          <a:r>
            <a:rPr lang="es-ES" dirty="0" smtClean="0"/>
            <a:t>DAI</a:t>
          </a:r>
          <a:endParaRPr lang="es-ES" dirty="0"/>
        </a:p>
      </dgm:t>
    </dgm:pt>
    <dgm:pt modelId="{A9DFFCB6-FD68-0E4F-BBB4-32F1FD01C199}" type="parTrans" cxnId="{EB58344A-C02A-2A49-9209-68247842DF00}">
      <dgm:prSet/>
      <dgm:spPr/>
      <dgm:t>
        <a:bodyPr/>
        <a:lstStyle/>
        <a:p>
          <a:endParaRPr lang="es-ES"/>
        </a:p>
      </dgm:t>
    </dgm:pt>
    <dgm:pt modelId="{31F9B87E-ED9E-1748-A433-469B62F281CD}" type="sibTrans" cxnId="{EB58344A-C02A-2A49-9209-68247842DF00}">
      <dgm:prSet/>
      <dgm:spPr/>
      <dgm:t>
        <a:bodyPr/>
        <a:lstStyle/>
        <a:p>
          <a:endParaRPr lang="es-ES"/>
        </a:p>
      </dgm:t>
    </dgm:pt>
    <dgm:pt modelId="{84A2B453-1ACA-E54E-9EF1-6EB391A56A9B}">
      <dgm:prSet phldrT="[Texto]"/>
      <dgm:spPr/>
      <dgm:t>
        <a:bodyPr/>
        <a:lstStyle/>
        <a:p>
          <a:endParaRPr lang="es-ES" dirty="0"/>
        </a:p>
      </dgm:t>
    </dgm:pt>
    <dgm:pt modelId="{5202FCAA-A405-1743-9236-61C31F68ABD3}" type="parTrans" cxnId="{64101466-55B7-A04B-A297-567596CC85D8}">
      <dgm:prSet/>
      <dgm:spPr/>
      <dgm:t>
        <a:bodyPr/>
        <a:lstStyle/>
        <a:p>
          <a:endParaRPr lang="es-ES"/>
        </a:p>
      </dgm:t>
    </dgm:pt>
    <dgm:pt modelId="{55A2FE06-3D4A-FC40-B624-B567CA3CABAD}" type="sibTrans" cxnId="{64101466-55B7-A04B-A297-567596CC85D8}">
      <dgm:prSet/>
      <dgm:spPr/>
      <dgm:t>
        <a:bodyPr/>
        <a:lstStyle/>
        <a:p>
          <a:endParaRPr lang="es-ES"/>
        </a:p>
      </dgm:t>
    </dgm:pt>
    <dgm:pt modelId="{1DA6AE9C-3AF2-514B-BC09-FEB8D1E41F39}">
      <dgm:prSet phldrT="[Texto]"/>
      <dgm:spPr/>
      <dgm:t>
        <a:bodyPr/>
        <a:lstStyle/>
        <a:p>
          <a:r>
            <a:rPr lang="es-ES" dirty="0" smtClean="0"/>
            <a:t>Rendición de cuentas</a:t>
          </a:r>
          <a:endParaRPr lang="es-ES" dirty="0"/>
        </a:p>
      </dgm:t>
    </dgm:pt>
    <dgm:pt modelId="{00A29D8D-A042-C04D-A7F2-8388687228C3}" type="parTrans" cxnId="{407C5DA2-F418-B14B-AA8C-DCAD3BAF3CFC}">
      <dgm:prSet/>
      <dgm:spPr/>
      <dgm:t>
        <a:bodyPr/>
        <a:lstStyle/>
        <a:p>
          <a:endParaRPr lang="es-ES"/>
        </a:p>
      </dgm:t>
    </dgm:pt>
    <dgm:pt modelId="{D07CD098-1E3E-7340-8F3C-2DD2F309A3C0}" type="sibTrans" cxnId="{407C5DA2-F418-B14B-AA8C-DCAD3BAF3CFC}">
      <dgm:prSet/>
      <dgm:spPr/>
      <dgm:t>
        <a:bodyPr/>
        <a:lstStyle/>
        <a:p>
          <a:endParaRPr lang="es-ES"/>
        </a:p>
      </dgm:t>
    </dgm:pt>
    <dgm:pt modelId="{CBD9C4FD-8E9D-FE45-84DE-573105F98780}" type="pres">
      <dgm:prSet presAssocID="{06F2D634-FE50-DC4E-955E-6A12F8859D5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1AE934F-2C02-C24A-A86E-1F78B1DEFA26}" type="pres">
      <dgm:prSet presAssocID="{09F880C1-F9D2-4542-BAD5-3F98848B416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45FCF6-C90B-2943-BB03-8F030D49BFA1}" type="pres">
      <dgm:prSet presAssocID="{09F880C1-F9D2-4542-BAD5-3F98848B416B}" presName="gear1srcNode" presStyleLbl="node1" presStyleIdx="0" presStyleCnt="3"/>
      <dgm:spPr/>
      <dgm:t>
        <a:bodyPr/>
        <a:lstStyle/>
        <a:p>
          <a:endParaRPr lang="es-ES"/>
        </a:p>
      </dgm:t>
    </dgm:pt>
    <dgm:pt modelId="{36275AE7-B48A-F343-A3B0-F3064AE65CFE}" type="pres">
      <dgm:prSet presAssocID="{09F880C1-F9D2-4542-BAD5-3F98848B416B}" presName="gear1dstNode" presStyleLbl="node1" presStyleIdx="0" presStyleCnt="3"/>
      <dgm:spPr/>
      <dgm:t>
        <a:bodyPr/>
        <a:lstStyle/>
        <a:p>
          <a:endParaRPr lang="es-ES"/>
        </a:p>
      </dgm:t>
    </dgm:pt>
    <dgm:pt modelId="{8B626B3B-F94F-DF45-A12F-E24B5CD07514}" type="pres">
      <dgm:prSet presAssocID="{1DA6AE9C-3AF2-514B-BC09-FEB8D1E41F3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905D13-F637-1B44-A3EC-6C9653AEEF87}" type="pres">
      <dgm:prSet presAssocID="{1DA6AE9C-3AF2-514B-BC09-FEB8D1E41F39}" presName="gear2srcNode" presStyleLbl="node1" presStyleIdx="1" presStyleCnt="3"/>
      <dgm:spPr/>
      <dgm:t>
        <a:bodyPr/>
        <a:lstStyle/>
        <a:p>
          <a:endParaRPr lang="es-ES"/>
        </a:p>
      </dgm:t>
    </dgm:pt>
    <dgm:pt modelId="{177CAA59-11EA-3448-9A6E-4CF605EF2F2C}" type="pres">
      <dgm:prSet presAssocID="{1DA6AE9C-3AF2-514B-BC09-FEB8D1E41F39}" presName="gear2dstNode" presStyleLbl="node1" presStyleIdx="1" presStyleCnt="3"/>
      <dgm:spPr/>
      <dgm:t>
        <a:bodyPr/>
        <a:lstStyle/>
        <a:p>
          <a:endParaRPr lang="es-ES"/>
        </a:p>
      </dgm:t>
    </dgm:pt>
    <dgm:pt modelId="{AA579B5C-6818-3C48-A87E-0F53A87433A6}" type="pres">
      <dgm:prSet presAssocID="{F7C870F0-91B3-0842-8731-9C5073070920}" presName="gear3" presStyleLbl="node1" presStyleIdx="2" presStyleCnt="3"/>
      <dgm:spPr/>
      <dgm:t>
        <a:bodyPr/>
        <a:lstStyle/>
        <a:p>
          <a:endParaRPr lang="es-ES"/>
        </a:p>
      </dgm:t>
    </dgm:pt>
    <dgm:pt modelId="{70B956FF-828B-D841-A674-2F6BCD410F5C}" type="pres">
      <dgm:prSet presAssocID="{F7C870F0-91B3-0842-8731-9C507307092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A19579-3DD7-DA4A-869F-81F30ECDEB62}" type="pres">
      <dgm:prSet presAssocID="{F7C870F0-91B3-0842-8731-9C5073070920}" presName="gear3srcNode" presStyleLbl="node1" presStyleIdx="2" presStyleCnt="3"/>
      <dgm:spPr/>
      <dgm:t>
        <a:bodyPr/>
        <a:lstStyle/>
        <a:p>
          <a:endParaRPr lang="es-ES"/>
        </a:p>
      </dgm:t>
    </dgm:pt>
    <dgm:pt modelId="{EB176402-A0EE-194C-90A7-4778DB6B19DF}" type="pres">
      <dgm:prSet presAssocID="{F7C870F0-91B3-0842-8731-9C5073070920}" presName="gear3dstNode" presStyleLbl="node1" presStyleIdx="2" presStyleCnt="3"/>
      <dgm:spPr/>
      <dgm:t>
        <a:bodyPr/>
        <a:lstStyle/>
        <a:p>
          <a:endParaRPr lang="es-ES"/>
        </a:p>
      </dgm:t>
    </dgm:pt>
    <dgm:pt modelId="{8A2E18E1-DC08-5144-B469-89218BC35C35}" type="pres">
      <dgm:prSet presAssocID="{0A63853C-A0DF-9B4A-9AC4-FA1BFEF30B6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542EB9AD-2BE0-9C49-A288-A29BAE013C6F}" type="pres">
      <dgm:prSet presAssocID="{D07CD098-1E3E-7340-8F3C-2DD2F309A3C0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D705C326-BCA5-C44D-A3E4-9F05D985C2D0}" type="pres">
      <dgm:prSet presAssocID="{31F9B87E-ED9E-1748-A433-469B62F281CD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4C175E93-78DB-B64C-9975-ACA07A221A70}" type="presOf" srcId="{09F880C1-F9D2-4542-BAD5-3F98848B416B}" destId="{01AE934F-2C02-C24A-A86E-1F78B1DEFA26}" srcOrd="0" destOrd="0" presId="urn:microsoft.com/office/officeart/2005/8/layout/gear1"/>
    <dgm:cxn modelId="{1FD0087A-0170-AB49-955D-13115E245BB3}" type="presOf" srcId="{1DA6AE9C-3AF2-514B-BC09-FEB8D1E41F39}" destId="{177CAA59-11EA-3448-9A6E-4CF605EF2F2C}" srcOrd="2" destOrd="0" presId="urn:microsoft.com/office/officeart/2005/8/layout/gear1"/>
    <dgm:cxn modelId="{407C5DA2-F418-B14B-AA8C-DCAD3BAF3CFC}" srcId="{06F2D634-FE50-DC4E-955E-6A12F8859D50}" destId="{1DA6AE9C-3AF2-514B-BC09-FEB8D1E41F39}" srcOrd="1" destOrd="0" parTransId="{00A29D8D-A042-C04D-A7F2-8388687228C3}" sibTransId="{D07CD098-1E3E-7340-8F3C-2DD2F309A3C0}"/>
    <dgm:cxn modelId="{52277736-5C76-A249-847B-B9FA2A22056A}" type="presOf" srcId="{09F880C1-F9D2-4542-BAD5-3F98848B416B}" destId="{3E45FCF6-C90B-2943-BB03-8F030D49BFA1}" srcOrd="1" destOrd="0" presId="urn:microsoft.com/office/officeart/2005/8/layout/gear1"/>
    <dgm:cxn modelId="{9AA87749-3B8F-3E47-B2CE-08CFF58EB824}" srcId="{06F2D634-FE50-DC4E-955E-6A12F8859D50}" destId="{09F880C1-F9D2-4542-BAD5-3F98848B416B}" srcOrd="0" destOrd="0" parTransId="{C3FED683-BFB1-4E45-95E4-AAEC3943843D}" sibTransId="{0A63853C-A0DF-9B4A-9AC4-FA1BFEF30B6F}"/>
    <dgm:cxn modelId="{3CFB8633-C397-A14A-B909-4A227796A9E4}" type="presOf" srcId="{31F9B87E-ED9E-1748-A433-469B62F281CD}" destId="{D705C326-BCA5-C44D-A3E4-9F05D985C2D0}" srcOrd="0" destOrd="0" presId="urn:microsoft.com/office/officeart/2005/8/layout/gear1"/>
    <dgm:cxn modelId="{A4085379-88D3-854E-BA76-225B3CFB7EC4}" type="presOf" srcId="{0A63853C-A0DF-9B4A-9AC4-FA1BFEF30B6F}" destId="{8A2E18E1-DC08-5144-B469-89218BC35C35}" srcOrd="0" destOrd="0" presId="urn:microsoft.com/office/officeart/2005/8/layout/gear1"/>
    <dgm:cxn modelId="{64101466-55B7-A04B-A297-567596CC85D8}" srcId="{06F2D634-FE50-DC4E-955E-6A12F8859D50}" destId="{84A2B453-1ACA-E54E-9EF1-6EB391A56A9B}" srcOrd="3" destOrd="0" parTransId="{5202FCAA-A405-1743-9236-61C31F68ABD3}" sibTransId="{55A2FE06-3D4A-FC40-B624-B567CA3CABAD}"/>
    <dgm:cxn modelId="{61121B2D-5992-8F45-9F83-4801038A0A1C}" type="presOf" srcId="{1DA6AE9C-3AF2-514B-BC09-FEB8D1E41F39}" destId="{9D905D13-F637-1B44-A3EC-6C9653AEEF87}" srcOrd="1" destOrd="0" presId="urn:microsoft.com/office/officeart/2005/8/layout/gear1"/>
    <dgm:cxn modelId="{F0A4AD7E-B140-2745-84C4-71F2C6C1F0C0}" type="presOf" srcId="{F7C870F0-91B3-0842-8731-9C5073070920}" destId="{AA579B5C-6818-3C48-A87E-0F53A87433A6}" srcOrd="0" destOrd="0" presId="urn:microsoft.com/office/officeart/2005/8/layout/gear1"/>
    <dgm:cxn modelId="{50DF317F-94C2-ED4D-85F6-2EE8219AC1C9}" type="presOf" srcId="{1DA6AE9C-3AF2-514B-BC09-FEB8D1E41F39}" destId="{8B626B3B-F94F-DF45-A12F-E24B5CD07514}" srcOrd="0" destOrd="0" presId="urn:microsoft.com/office/officeart/2005/8/layout/gear1"/>
    <dgm:cxn modelId="{BCCF7042-DFB9-184D-B385-E29042DE5EED}" type="presOf" srcId="{06F2D634-FE50-DC4E-955E-6A12F8859D50}" destId="{CBD9C4FD-8E9D-FE45-84DE-573105F98780}" srcOrd="0" destOrd="0" presId="urn:microsoft.com/office/officeart/2005/8/layout/gear1"/>
    <dgm:cxn modelId="{14C66547-9E30-2342-8523-D41CDC522ECF}" type="presOf" srcId="{09F880C1-F9D2-4542-BAD5-3F98848B416B}" destId="{36275AE7-B48A-F343-A3B0-F3064AE65CFE}" srcOrd="2" destOrd="0" presId="urn:microsoft.com/office/officeart/2005/8/layout/gear1"/>
    <dgm:cxn modelId="{EB58344A-C02A-2A49-9209-68247842DF00}" srcId="{06F2D634-FE50-DC4E-955E-6A12F8859D50}" destId="{F7C870F0-91B3-0842-8731-9C5073070920}" srcOrd="2" destOrd="0" parTransId="{A9DFFCB6-FD68-0E4F-BBB4-32F1FD01C199}" sibTransId="{31F9B87E-ED9E-1748-A433-469B62F281CD}"/>
    <dgm:cxn modelId="{E9B7C86A-2138-D043-BBCB-520FA1720700}" type="presOf" srcId="{F7C870F0-91B3-0842-8731-9C5073070920}" destId="{EB176402-A0EE-194C-90A7-4778DB6B19DF}" srcOrd="3" destOrd="0" presId="urn:microsoft.com/office/officeart/2005/8/layout/gear1"/>
    <dgm:cxn modelId="{8439FFD8-D53D-1E49-85EC-E6BEEF97AF74}" type="presOf" srcId="{D07CD098-1E3E-7340-8F3C-2DD2F309A3C0}" destId="{542EB9AD-2BE0-9C49-A288-A29BAE013C6F}" srcOrd="0" destOrd="0" presId="urn:microsoft.com/office/officeart/2005/8/layout/gear1"/>
    <dgm:cxn modelId="{99E46653-32D2-644C-A02E-8D752619F67E}" type="presOf" srcId="{F7C870F0-91B3-0842-8731-9C5073070920}" destId="{9BA19579-3DD7-DA4A-869F-81F30ECDEB62}" srcOrd="2" destOrd="0" presId="urn:microsoft.com/office/officeart/2005/8/layout/gear1"/>
    <dgm:cxn modelId="{6DB433A6-0800-5F44-A8C9-6D9C97E3EAB5}" type="presOf" srcId="{F7C870F0-91B3-0842-8731-9C5073070920}" destId="{70B956FF-828B-D841-A674-2F6BCD410F5C}" srcOrd="1" destOrd="0" presId="urn:microsoft.com/office/officeart/2005/8/layout/gear1"/>
    <dgm:cxn modelId="{4619878D-1882-8147-89C1-6CFA64208DF5}" type="presParOf" srcId="{CBD9C4FD-8E9D-FE45-84DE-573105F98780}" destId="{01AE934F-2C02-C24A-A86E-1F78B1DEFA26}" srcOrd="0" destOrd="0" presId="urn:microsoft.com/office/officeart/2005/8/layout/gear1"/>
    <dgm:cxn modelId="{E8B479F2-CB47-1843-974F-875330996DDF}" type="presParOf" srcId="{CBD9C4FD-8E9D-FE45-84DE-573105F98780}" destId="{3E45FCF6-C90B-2943-BB03-8F030D49BFA1}" srcOrd="1" destOrd="0" presId="urn:microsoft.com/office/officeart/2005/8/layout/gear1"/>
    <dgm:cxn modelId="{38426725-362D-5644-8670-D8CB450FE8E9}" type="presParOf" srcId="{CBD9C4FD-8E9D-FE45-84DE-573105F98780}" destId="{36275AE7-B48A-F343-A3B0-F3064AE65CFE}" srcOrd="2" destOrd="0" presId="urn:microsoft.com/office/officeart/2005/8/layout/gear1"/>
    <dgm:cxn modelId="{A8F665D0-9E1F-0F49-A4DF-60509F41E84F}" type="presParOf" srcId="{CBD9C4FD-8E9D-FE45-84DE-573105F98780}" destId="{8B626B3B-F94F-DF45-A12F-E24B5CD07514}" srcOrd="3" destOrd="0" presId="urn:microsoft.com/office/officeart/2005/8/layout/gear1"/>
    <dgm:cxn modelId="{5C189CDA-1903-3D49-9175-905D9C2EE658}" type="presParOf" srcId="{CBD9C4FD-8E9D-FE45-84DE-573105F98780}" destId="{9D905D13-F637-1B44-A3EC-6C9653AEEF87}" srcOrd="4" destOrd="0" presId="urn:microsoft.com/office/officeart/2005/8/layout/gear1"/>
    <dgm:cxn modelId="{494BAB1C-8A16-1348-BA1D-F07BA953A5AC}" type="presParOf" srcId="{CBD9C4FD-8E9D-FE45-84DE-573105F98780}" destId="{177CAA59-11EA-3448-9A6E-4CF605EF2F2C}" srcOrd="5" destOrd="0" presId="urn:microsoft.com/office/officeart/2005/8/layout/gear1"/>
    <dgm:cxn modelId="{7714045A-81A0-CA48-A877-A967FF755030}" type="presParOf" srcId="{CBD9C4FD-8E9D-FE45-84DE-573105F98780}" destId="{AA579B5C-6818-3C48-A87E-0F53A87433A6}" srcOrd="6" destOrd="0" presId="urn:microsoft.com/office/officeart/2005/8/layout/gear1"/>
    <dgm:cxn modelId="{68EA1266-D2CE-F446-8171-DE50114619DD}" type="presParOf" srcId="{CBD9C4FD-8E9D-FE45-84DE-573105F98780}" destId="{70B956FF-828B-D841-A674-2F6BCD410F5C}" srcOrd="7" destOrd="0" presId="urn:microsoft.com/office/officeart/2005/8/layout/gear1"/>
    <dgm:cxn modelId="{1A745759-AA2B-8B44-8163-272307BCD2A8}" type="presParOf" srcId="{CBD9C4FD-8E9D-FE45-84DE-573105F98780}" destId="{9BA19579-3DD7-DA4A-869F-81F30ECDEB62}" srcOrd="8" destOrd="0" presId="urn:microsoft.com/office/officeart/2005/8/layout/gear1"/>
    <dgm:cxn modelId="{D578D214-3C50-994A-8746-C2DB124DEB0B}" type="presParOf" srcId="{CBD9C4FD-8E9D-FE45-84DE-573105F98780}" destId="{EB176402-A0EE-194C-90A7-4778DB6B19DF}" srcOrd="9" destOrd="0" presId="urn:microsoft.com/office/officeart/2005/8/layout/gear1"/>
    <dgm:cxn modelId="{C81B450A-16DA-BB41-8F5D-82C789ABEBA2}" type="presParOf" srcId="{CBD9C4FD-8E9D-FE45-84DE-573105F98780}" destId="{8A2E18E1-DC08-5144-B469-89218BC35C35}" srcOrd="10" destOrd="0" presId="urn:microsoft.com/office/officeart/2005/8/layout/gear1"/>
    <dgm:cxn modelId="{92049CFD-31DC-0B4D-B8D4-ABDA0AE0E525}" type="presParOf" srcId="{CBD9C4FD-8E9D-FE45-84DE-573105F98780}" destId="{542EB9AD-2BE0-9C49-A288-A29BAE013C6F}" srcOrd="11" destOrd="0" presId="urn:microsoft.com/office/officeart/2005/8/layout/gear1"/>
    <dgm:cxn modelId="{7778236B-81F6-B74F-A5B7-9649A08DCCA7}" type="presParOf" srcId="{CBD9C4FD-8E9D-FE45-84DE-573105F98780}" destId="{D705C326-BCA5-C44D-A3E4-9F05D985C2D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6E362-055E-D14D-83EE-DFDB17120D5B}" type="doc">
      <dgm:prSet loTypeId="urn:microsoft.com/office/officeart/2005/8/layout/gear1" loCatId="" qsTypeId="urn:microsoft.com/office/officeart/2005/8/quickstyle/3D5" qsCatId="3D" csTypeId="urn:microsoft.com/office/officeart/2005/8/colors/accent1_2" csCatId="accent1" phldr="1"/>
      <dgm:spPr/>
    </dgm:pt>
    <dgm:pt modelId="{D3414F22-777E-864F-ACCA-DB83AE6F8203}">
      <dgm:prSet phldrT="[Texto]"/>
      <dgm:spPr/>
      <dgm:t>
        <a:bodyPr/>
        <a:lstStyle/>
        <a:p>
          <a:r>
            <a:rPr lang="es-ES" dirty="0" smtClean="0"/>
            <a:t>Régimen democrático</a:t>
          </a:r>
          <a:endParaRPr lang="es-ES" dirty="0"/>
        </a:p>
      </dgm:t>
    </dgm:pt>
    <dgm:pt modelId="{C13B47DA-23AF-E748-8E96-7F3761EC22B4}" type="parTrans" cxnId="{EBF46C1F-0BE1-EE48-9959-02C1E0EAAED8}">
      <dgm:prSet/>
      <dgm:spPr/>
      <dgm:t>
        <a:bodyPr/>
        <a:lstStyle/>
        <a:p>
          <a:endParaRPr lang="es-ES"/>
        </a:p>
      </dgm:t>
    </dgm:pt>
    <dgm:pt modelId="{C8851BF7-1F90-134A-9EC0-23F0E14079A9}" type="sibTrans" cxnId="{EBF46C1F-0BE1-EE48-9959-02C1E0EAAED8}">
      <dgm:prSet/>
      <dgm:spPr/>
      <dgm:t>
        <a:bodyPr/>
        <a:lstStyle/>
        <a:p>
          <a:endParaRPr lang="es-ES"/>
        </a:p>
      </dgm:t>
    </dgm:pt>
    <dgm:pt modelId="{144716DF-E779-5B48-9C2F-4B3314526317}">
      <dgm:prSet phldrT="[Texto]"/>
      <dgm:spPr/>
      <dgm:t>
        <a:bodyPr/>
        <a:lstStyle/>
        <a:p>
          <a:r>
            <a:rPr lang="es-ES" dirty="0" smtClean="0"/>
            <a:t>Participación ciudadana</a:t>
          </a:r>
          <a:endParaRPr lang="es-ES" dirty="0"/>
        </a:p>
      </dgm:t>
    </dgm:pt>
    <dgm:pt modelId="{E65B5089-5FCF-7343-A9A7-E59C71E3015B}" type="parTrans" cxnId="{40029B3F-6828-534D-A870-A87E51858759}">
      <dgm:prSet/>
      <dgm:spPr/>
      <dgm:t>
        <a:bodyPr/>
        <a:lstStyle/>
        <a:p>
          <a:endParaRPr lang="es-ES"/>
        </a:p>
      </dgm:t>
    </dgm:pt>
    <dgm:pt modelId="{39F3B92E-CD74-AE4D-9295-213F504CE31A}" type="sibTrans" cxnId="{40029B3F-6828-534D-A870-A87E51858759}">
      <dgm:prSet/>
      <dgm:spPr/>
      <dgm:t>
        <a:bodyPr/>
        <a:lstStyle/>
        <a:p>
          <a:endParaRPr lang="es-ES"/>
        </a:p>
      </dgm:t>
    </dgm:pt>
    <dgm:pt modelId="{0E019310-8BDF-AB4C-BF63-748C8C2EC301}">
      <dgm:prSet phldrT="[Texto]"/>
      <dgm:spPr/>
      <dgm:t>
        <a:bodyPr/>
        <a:lstStyle/>
        <a:p>
          <a:r>
            <a:rPr lang="es-ES" dirty="0" smtClean="0"/>
            <a:t>Combate corrupción</a:t>
          </a:r>
          <a:endParaRPr lang="es-ES" dirty="0"/>
        </a:p>
      </dgm:t>
    </dgm:pt>
    <dgm:pt modelId="{A56B9F6B-4AC5-474A-B1DD-7C174AA9AAC4}" type="parTrans" cxnId="{77077D7B-C8F6-F947-8289-638497E4233C}">
      <dgm:prSet/>
      <dgm:spPr/>
      <dgm:t>
        <a:bodyPr/>
        <a:lstStyle/>
        <a:p>
          <a:endParaRPr lang="es-ES"/>
        </a:p>
      </dgm:t>
    </dgm:pt>
    <dgm:pt modelId="{BE2DE1E8-8717-E843-B119-EEC70B1D9D2F}" type="sibTrans" cxnId="{77077D7B-C8F6-F947-8289-638497E4233C}">
      <dgm:prSet/>
      <dgm:spPr/>
      <dgm:t>
        <a:bodyPr/>
        <a:lstStyle/>
        <a:p>
          <a:endParaRPr lang="es-ES"/>
        </a:p>
      </dgm:t>
    </dgm:pt>
    <dgm:pt modelId="{C900BC65-A48B-7149-9C67-532963108612}" type="pres">
      <dgm:prSet presAssocID="{3ED6E362-055E-D14D-83EE-DFDB17120D5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ED5416D-DBC1-924F-81CB-203D5C1ECF46}" type="pres">
      <dgm:prSet presAssocID="{144716DF-E779-5B48-9C2F-4B331452631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69D401-A54B-964E-A2C1-A81965590A8A}" type="pres">
      <dgm:prSet presAssocID="{144716DF-E779-5B48-9C2F-4B3314526317}" presName="gear1srcNode" presStyleLbl="node1" presStyleIdx="0" presStyleCnt="3"/>
      <dgm:spPr/>
      <dgm:t>
        <a:bodyPr/>
        <a:lstStyle/>
        <a:p>
          <a:endParaRPr lang="es-ES"/>
        </a:p>
      </dgm:t>
    </dgm:pt>
    <dgm:pt modelId="{E7D0196C-1C69-944E-8338-FED4C9159F05}" type="pres">
      <dgm:prSet presAssocID="{144716DF-E779-5B48-9C2F-4B3314526317}" presName="gear1dstNode" presStyleLbl="node1" presStyleIdx="0" presStyleCnt="3"/>
      <dgm:spPr/>
      <dgm:t>
        <a:bodyPr/>
        <a:lstStyle/>
        <a:p>
          <a:endParaRPr lang="es-ES"/>
        </a:p>
      </dgm:t>
    </dgm:pt>
    <dgm:pt modelId="{CA3AC9E3-6ACB-9641-9D9F-DDAFA45C6757}" type="pres">
      <dgm:prSet presAssocID="{D3414F22-777E-864F-ACCA-DB83AE6F820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ED0516-CA27-DA41-908E-DB56BE8C0DD8}" type="pres">
      <dgm:prSet presAssocID="{D3414F22-777E-864F-ACCA-DB83AE6F8203}" presName="gear2srcNode" presStyleLbl="node1" presStyleIdx="1" presStyleCnt="3"/>
      <dgm:spPr/>
      <dgm:t>
        <a:bodyPr/>
        <a:lstStyle/>
        <a:p>
          <a:endParaRPr lang="es-ES"/>
        </a:p>
      </dgm:t>
    </dgm:pt>
    <dgm:pt modelId="{85FD1492-A98D-3F45-B253-1AE6019D9C3F}" type="pres">
      <dgm:prSet presAssocID="{D3414F22-777E-864F-ACCA-DB83AE6F8203}" presName="gear2dstNode" presStyleLbl="node1" presStyleIdx="1" presStyleCnt="3"/>
      <dgm:spPr/>
      <dgm:t>
        <a:bodyPr/>
        <a:lstStyle/>
        <a:p>
          <a:endParaRPr lang="es-ES"/>
        </a:p>
      </dgm:t>
    </dgm:pt>
    <dgm:pt modelId="{0FD0A176-38AF-5B41-9758-95A74D7F9AF8}" type="pres">
      <dgm:prSet presAssocID="{0E019310-8BDF-AB4C-BF63-748C8C2EC301}" presName="gear3" presStyleLbl="node1" presStyleIdx="2" presStyleCnt="3"/>
      <dgm:spPr/>
      <dgm:t>
        <a:bodyPr/>
        <a:lstStyle/>
        <a:p>
          <a:endParaRPr lang="es-ES"/>
        </a:p>
      </dgm:t>
    </dgm:pt>
    <dgm:pt modelId="{FE24E1A6-15E1-D24C-9942-78F0BD28FD5A}" type="pres">
      <dgm:prSet presAssocID="{0E019310-8BDF-AB4C-BF63-748C8C2EC30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2AEE1E-D494-6247-BDDE-B6093088A6FD}" type="pres">
      <dgm:prSet presAssocID="{0E019310-8BDF-AB4C-BF63-748C8C2EC301}" presName="gear3srcNode" presStyleLbl="node1" presStyleIdx="2" presStyleCnt="3"/>
      <dgm:spPr/>
      <dgm:t>
        <a:bodyPr/>
        <a:lstStyle/>
        <a:p>
          <a:endParaRPr lang="es-ES"/>
        </a:p>
      </dgm:t>
    </dgm:pt>
    <dgm:pt modelId="{D66CE509-E706-AE46-92EF-388EE9C7B2EF}" type="pres">
      <dgm:prSet presAssocID="{0E019310-8BDF-AB4C-BF63-748C8C2EC301}" presName="gear3dstNode" presStyleLbl="node1" presStyleIdx="2" presStyleCnt="3"/>
      <dgm:spPr/>
      <dgm:t>
        <a:bodyPr/>
        <a:lstStyle/>
        <a:p>
          <a:endParaRPr lang="es-ES"/>
        </a:p>
      </dgm:t>
    </dgm:pt>
    <dgm:pt modelId="{30BA5CD1-DAA7-5445-A13F-1406F800A102}" type="pres">
      <dgm:prSet presAssocID="{39F3B92E-CD74-AE4D-9295-213F504CE31A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6DE67F49-9D10-5C42-96E0-F6117D31437F}" type="pres">
      <dgm:prSet presAssocID="{C8851BF7-1F90-134A-9EC0-23F0E14079A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E19712F4-C81C-E747-A554-B121B1FDAB3C}" type="pres">
      <dgm:prSet presAssocID="{BE2DE1E8-8717-E843-B119-EEC70B1D9D2F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63CAD94B-0962-3C41-A9E5-60281E83D2FB}" type="presOf" srcId="{3ED6E362-055E-D14D-83EE-DFDB17120D5B}" destId="{C900BC65-A48B-7149-9C67-532963108612}" srcOrd="0" destOrd="0" presId="urn:microsoft.com/office/officeart/2005/8/layout/gear1"/>
    <dgm:cxn modelId="{2617CC14-6359-1145-A337-A7099087716B}" type="presOf" srcId="{144716DF-E779-5B48-9C2F-4B3314526317}" destId="{2ED5416D-DBC1-924F-81CB-203D5C1ECF46}" srcOrd="0" destOrd="0" presId="urn:microsoft.com/office/officeart/2005/8/layout/gear1"/>
    <dgm:cxn modelId="{EB668310-0823-EE4D-B84B-B013400B971B}" type="presOf" srcId="{0E019310-8BDF-AB4C-BF63-748C8C2EC301}" destId="{0FD0A176-38AF-5B41-9758-95A74D7F9AF8}" srcOrd="0" destOrd="0" presId="urn:microsoft.com/office/officeart/2005/8/layout/gear1"/>
    <dgm:cxn modelId="{EC19D1C1-B915-D942-B035-ADA32E694026}" type="presOf" srcId="{D3414F22-777E-864F-ACCA-DB83AE6F8203}" destId="{CA3AC9E3-6ACB-9641-9D9F-DDAFA45C6757}" srcOrd="0" destOrd="0" presId="urn:microsoft.com/office/officeart/2005/8/layout/gear1"/>
    <dgm:cxn modelId="{37595861-1762-7940-AB1D-3540C0F667DD}" type="presOf" srcId="{144716DF-E779-5B48-9C2F-4B3314526317}" destId="{E7D0196C-1C69-944E-8338-FED4C9159F05}" srcOrd="2" destOrd="0" presId="urn:microsoft.com/office/officeart/2005/8/layout/gear1"/>
    <dgm:cxn modelId="{A80F830B-6073-7D42-A4B7-3EF8548F54FA}" type="presOf" srcId="{0E019310-8BDF-AB4C-BF63-748C8C2EC301}" destId="{FE24E1A6-15E1-D24C-9942-78F0BD28FD5A}" srcOrd="1" destOrd="0" presId="urn:microsoft.com/office/officeart/2005/8/layout/gear1"/>
    <dgm:cxn modelId="{8E04A937-F9B5-8649-A346-D4B3DEBB0884}" type="presOf" srcId="{0E019310-8BDF-AB4C-BF63-748C8C2EC301}" destId="{D66CE509-E706-AE46-92EF-388EE9C7B2EF}" srcOrd="3" destOrd="0" presId="urn:microsoft.com/office/officeart/2005/8/layout/gear1"/>
    <dgm:cxn modelId="{50DB9BB5-CF3B-9B42-80A8-43179DAB3614}" type="presOf" srcId="{D3414F22-777E-864F-ACCA-DB83AE6F8203}" destId="{B1ED0516-CA27-DA41-908E-DB56BE8C0DD8}" srcOrd="1" destOrd="0" presId="urn:microsoft.com/office/officeart/2005/8/layout/gear1"/>
    <dgm:cxn modelId="{D5256C4A-A4D5-F04E-8393-5136768E45FB}" type="presOf" srcId="{39F3B92E-CD74-AE4D-9295-213F504CE31A}" destId="{30BA5CD1-DAA7-5445-A13F-1406F800A102}" srcOrd="0" destOrd="0" presId="urn:microsoft.com/office/officeart/2005/8/layout/gear1"/>
    <dgm:cxn modelId="{40029B3F-6828-534D-A870-A87E51858759}" srcId="{3ED6E362-055E-D14D-83EE-DFDB17120D5B}" destId="{144716DF-E779-5B48-9C2F-4B3314526317}" srcOrd="0" destOrd="0" parTransId="{E65B5089-5FCF-7343-A9A7-E59C71E3015B}" sibTransId="{39F3B92E-CD74-AE4D-9295-213F504CE31A}"/>
    <dgm:cxn modelId="{F80773E8-B422-2946-8229-F11B4D0B45BF}" type="presOf" srcId="{BE2DE1E8-8717-E843-B119-EEC70B1D9D2F}" destId="{E19712F4-C81C-E747-A554-B121B1FDAB3C}" srcOrd="0" destOrd="0" presId="urn:microsoft.com/office/officeart/2005/8/layout/gear1"/>
    <dgm:cxn modelId="{77077D7B-C8F6-F947-8289-638497E4233C}" srcId="{3ED6E362-055E-D14D-83EE-DFDB17120D5B}" destId="{0E019310-8BDF-AB4C-BF63-748C8C2EC301}" srcOrd="2" destOrd="0" parTransId="{A56B9F6B-4AC5-474A-B1DD-7C174AA9AAC4}" sibTransId="{BE2DE1E8-8717-E843-B119-EEC70B1D9D2F}"/>
    <dgm:cxn modelId="{30D769BF-6AEE-C943-A45B-70D5E63F33AA}" type="presOf" srcId="{D3414F22-777E-864F-ACCA-DB83AE6F8203}" destId="{85FD1492-A98D-3F45-B253-1AE6019D9C3F}" srcOrd="2" destOrd="0" presId="urn:microsoft.com/office/officeart/2005/8/layout/gear1"/>
    <dgm:cxn modelId="{251013FF-AC4F-554E-8D0E-82F793B9936B}" type="presOf" srcId="{144716DF-E779-5B48-9C2F-4B3314526317}" destId="{7069D401-A54B-964E-A2C1-A81965590A8A}" srcOrd="1" destOrd="0" presId="urn:microsoft.com/office/officeart/2005/8/layout/gear1"/>
    <dgm:cxn modelId="{EBF46C1F-0BE1-EE48-9959-02C1E0EAAED8}" srcId="{3ED6E362-055E-D14D-83EE-DFDB17120D5B}" destId="{D3414F22-777E-864F-ACCA-DB83AE6F8203}" srcOrd="1" destOrd="0" parTransId="{C13B47DA-23AF-E748-8E96-7F3761EC22B4}" sibTransId="{C8851BF7-1F90-134A-9EC0-23F0E14079A9}"/>
    <dgm:cxn modelId="{460FF954-A796-3F45-B9D9-829513ADCDBA}" type="presOf" srcId="{0E019310-8BDF-AB4C-BF63-748C8C2EC301}" destId="{CF2AEE1E-D494-6247-BDDE-B6093088A6FD}" srcOrd="2" destOrd="0" presId="urn:microsoft.com/office/officeart/2005/8/layout/gear1"/>
    <dgm:cxn modelId="{62770636-E058-2C4B-85EA-D7FCB336234F}" type="presOf" srcId="{C8851BF7-1F90-134A-9EC0-23F0E14079A9}" destId="{6DE67F49-9D10-5C42-96E0-F6117D31437F}" srcOrd="0" destOrd="0" presId="urn:microsoft.com/office/officeart/2005/8/layout/gear1"/>
    <dgm:cxn modelId="{8CC45036-8A61-B049-81A2-8C133947AA8A}" type="presParOf" srcId="{C900BC65-A48B-7149-9C67-532963108612}" destId="{2ED5416D-DBC1-924F-81CB-203D5C1ECF46}" srcOrd="0" destOrd="0" presId="urn:microsoft.com/office/officeart/2005/8/layout/gear1"/>
    <dgm:cxn modelId="{CE387951-4AE5-D340-A12D-429883CF5AE9}" type="presParOf" srcId="{C900BC65-A48B-7149-9C67-532963108612}" destId="{7069D401-A54B-964E-A2C1-A81965590A8A}" srcOrd="1" destOrd="0" presId="urn:microsoft.com/office/officeart/2005/8/layout/gear1"/>
    <dgm:cxn modelId="{120A05EE-D63D-A545-9977-53805A6B7CD9}" type="presParOf" srcId="{C900BC65-A48B-7149-9C67-532963108612}" destId="{E7D0196C-1C69-944E-8338-FED4C9159F05}" srcOrd="2" destOrd="0" presId="urn:microsoft.com/office/officeart/2005/8/layout/gear1"/>
    <dgm:cxn modelId="{4557B013-DDCF-FA42-8C8F-5F78AE04C4D1}" type="presParOf" srcId="{C900BC65-A48B-7149-9C67-532963108612}" destId="{CA3AC9E3-6ACB-9641-9D9F-DDAFA45C6757}" srcOrd="3" destOrd="0" presId="urn:microsoft.com/office/officeart/2005/8/layout/gear1"/>
    <dgm:cxn modelId="{AC02578D-A0E1-D94E-A2AC-43758652B951}" type="presParOf" srcId="{C900BC65-A48B-7149-9C67-532963108612}" destId="{B1ED0516-CA27-DA41-908E-DB56BE8C0DD8}" srcOrd="4" destOrd="0" presId="urn:microsoft.com/office/officeart/2005/8/layout/gear1"/>
    <dgm:cxn modelId="{CF944740-B499-E849-BBFB-775797D360F3}" type="presParOf" srcId="{C900BC65-A48B-7149-9C67-532963108612}" destId="{85FD1492-A98D-3F45-B253-1AE6019D9C3F}" srcOrd="5" destOrd="0" presId="urn:microsoft.com/office/officeart/2005/8/layout/gear1"/>
    <dgm:cxn modelId="{D6685708-17A0-BF43-920F-320186B8208C}" type="presParOf" srcId="{C900BC65-A48B-7149-9C67-532963108612}" destId="{0FD0A176-38AF-5B41-9758-95A74D7F9AF8}" srcOrd="6" destOrd="0" presId="urn:microsoft.com/office/officeart/2005/8/layout/gear1"/>
    <dgm:cxn modelId="{5AA79615-AF01-8349-AF64-9BB352DDAC19}" type="presParOf" srcId="{C900BC65-A48B-7149-9C67-532963108612}" destId="{FE24E1A6-15E1-D24C-9942-78F0BD28FD5A}" srcOrd="7" destOrd="0" presId="urn:microsoft.com/office/officeart/2005/8/layout/gear1"/>
    <dgm:cxn modelId="{2C1A4137-0D95-4E4B-B67D-7DD514564E77}" type="presParOf" srcId="{C900BC65-A48B-7149-9C67-532963108612}" destId="{CF2AEE1E-D494-6247-BDDE-B6093088A6FD}" srcOrd="8" destOrd="0" presId="urn:microsoft.com/office/officeart/2005/8/layout/gear1"/>
    <dgm:cxn modelId="{9A338322-E396-A641-B1D9-583FF3AEB692}" type="presParOf" srcId="{C900BC65-A48B-7149-9C67-532963108612}" destId="{D66CE509-E706-AE46-92EF-388EE9C7B2EF}" srcOrd="9" destOrd="0" presId="urn:microsoft.com/office/officeart/2005/8/layout/gear1"/>
    <dgm:cxn modelId="{F525348D-8CC2-7743-AC4D-F0ABE0A4E78B}" type="presParOf" srcId="{C900BC65-A48B-7149-9C67-532963108612}" destId="{30BA5CD1-DAA7-5445-A13F-1406F800A102}" srcOrd="10" destOrd="0" presId="urn:microsoft.com/office/officeart/2005/8/layout/gear1"/>
    <dgm:cxn modelId="{5CA497CA-7A7C-5646-9162-4CD62489EB3B}" type="presParOf" srcId="{C900BC65-A48B-7149-9C67-532963108612}" destId="{6DE67F49-9D10-5C42-96E0-F6117D31437F}" srcOrd="11" destOrd="0" presId="urn:microsoft.com/office/officeart/2005/8/layout/gear1"/>
    <dgm:cxn modelId="{BCFC844A-9296-F242-BF1E-A180531C601E}" type="presParOf" srcId="{C900BC65-A48B-7149-9C67-532963108612}" destId="{E19712F4-C81C-E747-A554-B121B1FDAB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60B2D-B997-D541-A498-5D3C4E2F34C6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1E7CE2-90A4-5040-B44E-5E2CB6EC4E8E}">
      <dgm:prSet/>
      <dgm:spPr/>
      <dgm:t>
        <a:bodyPr/>
        <a:lstStyle/>
        <a:p>
          <a:pPr rtl="0"/>
          <a:r>
            <a:rPr lang="es-ES" dirty="0" smtClean="0"/>
            <a:t>Unidades de transparencia</a:t>
          </a:r>
          <a:endParaRPr lang="es-ES" dirty="0"/>
        </a:p>
      </dgm:t>
    </dgm:pt>
    <dgm:pt modelId="{E8C3055F-52B7-A646-9B85-69F55D362FD8}" type="parTrans" cxnId="{F9134D7D-6AE7-0148-AC43-9315833FF217}">
      <dgm:prSet/>
      <dgm:spPr/>
      <dgm:t>
        <a:bodyPr/>
        <a:lstStyle/>
        <a:p>
          <a:endParaRPr lang="es-ES"/>
        </a:p>
      </dgm:t>
    </dgm:pt>
    <dgm:pt modelId="{907B696B-9AC2-CC40-B002-1531546CB320}" type="sibTrans" cxnId="{F9134D7D-6AE7-0148-AC43-9315833FF217}">
      <dgm:prSet/>
      <dgm:spPr/>
      <dgm:t>
        <a:bodyPr/>
        <a:lstStyle/>
        <a:p>
          <a:endParaRPr lang="es-ES"/>
        </a:p>
      </dgm:t>
    </dgm:pt>
    <dgm:pt modelId="{D5047D5F-18AE-A74B-A8D2-DAAB9A92DE99}">
      <dgm:prSet/>
      <dgm:spPr/>
      <dgm:t>
        <a:bodyPr/>
        <a:lstStyle/>
        <a:p>
          <a:r>
            <a:rPr lang="es-ES" dirty="0" smtClean="0"/>
            <a:t>Comités de información</a:t>
          </a:r>
          <a:endParaRPr lang="es-ES" dirty="0"/>
        </a:p>
      </dgm:t>
    </dgm:pt>
    <dgm:pt modelId="{0BFD0259-D3C4-9F4A-8DDD-BDC880ED475B}" type="parTrans" cxnId="{7C324800-E120-FF4E-B1BA-95B11A7F53F8}">
      <dgm:prSet/>
      <dgm:spPr/>
      <dgm:t>
        <a:bodyPr/>
        <a:lstStyle/>
        <a:p>
          <a:endParaRPr lang="es-ES"/>
        </a:p>
      </dgm:t>
    </dgm:pt>
    <dgm:pt modelId="{3BC5F877-DA2A-084A-8FB8-397ADF24E1F6}" type="sibTrans" cxnId="{7C324800-E120-FF4E-B1BA-95B11A7F53F8}">
      <dgm:prSet/>
      <dgm:spPr/>
      <dgm:t>
        <a:bodyPr/>
        <a:lstStyle/>
        <a:p>
          <a:endParaRPr lang="es-ES"/>
        </a:p>
      </dgm:t>
    </dgm:pt>
    <dgm:pt modelId="{7AC83FC2-27B4-BA40-89B1-B3DEEAB7BD3F}" type="pres">
      <dgm:prSet presAssocID="{A9860B2D-B997-D541-A498-5D3C4E2F34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6BE3CA7-7B86-894B-940B-53AD2020B1AB}" type="pres">
      <dgm:prSet presAssocID="{601E7CE2-90A4-5040-B44E-5E2CB6EC4E8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1BFA09-CBA6-C544-AAFB-750D3084BEB1}" type="pres">
      <dgm:prSet presAssocID="{907B696B-9AC2-CC40-B002-1531546CB320}" presName="spacer" presStyleCnt="0"/>
      <dgm:spPr/>
    </dgm:pt>
    <dgm:pt modelId="{1030F921-2C0D-2848-9BE7-1A1AE7D6A8DF}" type="pres">
      <dgm:prSet presAssocID="{D5047D5F-18AE-A74B-A8D2-DAAB9A92DE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C324800-E120-FF4E-B1BA-95B11A7F53F8}" srcId="{A9860B2D-B997-D541-A498-5D3C4E2F34C6}" destId="{D5047D5F-18AE-A74B-A8D2-DAAB9A92DE99}" srcOrd="1" destOrd="0" parTransId="{0BFD0259-D3C4-9F4A-8DDD-BDC880ED475B}" sibTransId="{3BC5F877-DA2A-084A-8FB8-397ADF24E1F6}"/>
    <dgm:cxn modelId="{EEA5CE4B-4577-6945-A2F7-7DB4F145A945}" type="presOf" srcId="{601E7CE2-90A4-5040-B44E-5E2CB6EC4E8E}" destId="{46BE3CA7-7B86-894B-940B-53AD2020B1AB}" srcOrd="0" destOrd="0" presId="urn:microsoft.com/office/officeart/2005/8/layout/vList2"/>
    <dgm:cxn modelId="{122E696F-E023-6648-A7D7-BAA834C0414E}" type="presOf" srcId="{A9860B2D-B997-D541-A498-5D3C4E2F34C6}" destId="{7AC83FC2-27B4-BA40-89B1-B3DEEAB7BD3F}" srcOrd="0" destOrd="0" presId="urn:microsoft.com/office/officeart/2005/8/layout/vList2"/>
    <dgm:cxn modelId="{69EAE030-B2F7-4C46-8929-6F6E55F9D3B8}" type="presOf" srcId="{D5047D5F-18AE-A74B-A8D2-DAAB9A92DE99}" destId="{1030F921-2C0D-2848-9BE7-1A1AE7D6A8DF}" srcOrd="0" destOrd="0" presId="urn:microsoft.com/office/officeart/2005/8/layout/vList2"/>
    <dgm:cxn modelId="{F9134D7D-6AE7-0148-AC43-9315833FF217}" srcId="{A9860B2D-B997-D541-A498-5D3C4E2F34C6}" destId="{601E7CE2-90A4-5040-B44E-5E2CB6EC4E8E}" srcOrd="0" destOrd="0" parTransId="{E8C3055F-52B7-A646-9B85-69F55D362FD8}" sibTransId="{907B696B-9AC2-CC40-B002-1531546CB320}"/>
    <dgm:cxn modelId="{F4F38AC9-F363-5E41-AEA8-502A5F459C86}" type="presParOf" srcId="{7AC83FC2-27B4-BA40-89B1-B3DEEAB7BD3F}" destId="{46BE3CA7-7B86-894B-940B-53AD2020B1AB}" srcOrd="0" destOrd="0" presId="urn:microsoft.com/office/officeart/2005/8/layout/vList2"/>
    <dgm:cxn modelId="{9F94BB53-FC96-9E45-9D35-11EB70278544}" type="presParOf" srcId="{7AC83FC2-27B4-BA40-89B1-B3DEEAB7BD3F}" destId="{C21BFA09-CBA6-C544-AAFB-750D3084BEB1}" srcOrd="1" destOrd="0" presId="urn:microsoft.com/office/officeart/2005/8/layout/vList2"/>
    <dgm:cxn modelId="{90B6A088-BF32-8146-87F6-18175F2818DA}" type="presParOf" srcId="{7AC83FC2-27B4-BA40-89B1-B3DEEAB7BD3F}" destId="{1030F921-2C0D-2848-9BE7-1A1AE7D6A8D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E934F-2C02-C24A-A86E-1F78B1DEFA26}">
      <dsp:nvSpPr>
        <dsp:cNvPr id="0" name=""/>
        <dsp:cNvSpPr/>
      </dsp:nvSpPr>
      <dsp:spPr>
        <a:xfrm>
          <a:off x="1728302" y="1913973"/>
          <a:ext cx="2112370" cy="211237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Transparencia</a:t>
          </a:r>
          <a:endParaRPr lang="es-ES" sz="1200" kern="1200" dirty="0"/>
        </a:p>
      </dsp:txBody>
      <dsp:txXfrm>
        <a:off x="2152982" y="2408786"/>
        <a:ext cx="1263010" cy="1085801"/>
      </dsp:txXfrm>
    </dsp:sp>
    <dsp:sp modelId="{8B626B3B-F94F-DF45-A12F-E24B5CD07514}">
      <dsp:nvSpPr>
        <dsp:cNvPr id="0" name=""/>
        <dsp:cNvSpPr/>
      </dsp:nvSpPr>
      <dsp:spPr>
        <a:xfrm>
          <a:off x="499287" y="1414686"/>
          <a:ext cx="1536269" cy="15362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Rendición de cuentas</a:t>
          </a:r>
          <a:endParaRPr lang="es-ES" sz="1200" kern="1200" dirty="0"/>
        </a:p>
      </dsp:txBody>
      <dsp:txXfrm>
        <a:off x="886047" y="1803784"/>
        <a:ext cx="762749" cy="758073"/>
      </dsp:txXfrm>
    </dsp:sp>
    <dsp:sp modelId="{AA579B5C-6818-3C48-A87E-0F53A87433A6}">
      <dsp:nvSpPr>
        <dsp:cNvPr id="0" name=""/>
        <dsp:cNvSpPr/>
      </dsp:nvSpPr>
      <dsp:spPr>
        <a:xfrm rot="20700000">
          <a:off x="1359755" y="354817"/>
          <a:ext cx="1505230" cy="150523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DAI</a:t>
          </a:r>
          <a:endParaRPr lang="es-ES" sz="1200" kern="1200" dirty="0"/>
        </a:p>
      </dsp:txBody>
      <dsp:txXfrm rot="-20700000">
        <a:off x="1689896" y="684958"/>
        <a:ext cx="844948" cy="844948"/>
      </dsp:txXfrm>
    </dsp:sp>
    <dsp:sp modelId="{8A2E18E1-DC08-5144-B469-89218BC35C35}">
      <dsp:nvSpPr>
        <dsp:cNvPr id="0" name=""/>
        <dsp:cNvSpPr/>
      </dsp:nvSpPr>
      <dsp:spPr>
        <a:xfrm>
          <a:off x="1562035" y="1597399"/>
          <a:ext cx="2703833" cy="2703833"/>
        </a:xfrm>
        <a:prstGeom prst="circularArrow">
          <a:avLst>
            <a:gd name="adj1" fmla="val 4687"/>
            <a:gd name="adj2" fmla="val 299029"/>
            <a:gd name="adj3" fmla="val 2507233"/>
            <a:gd name="adj4" fmla="val 1588065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EB9AD-2BE0-9C49-A288-A29BAE013C6F}">
      <dsp:nvSpPr>
        <dsp:cNvPr id="0" name=""/>
        <dsp:cNvSpPr/>
      </dsp:nvSpPr>
      <dsp:spPr>
        <a:xfrm>
          <a:off x="227217" y="1076285"/>
          <a:ext cx="1964504" cy="19645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5C326-BCA5-C44D-A3E4-9F05D985C2D0}">
      <dsp:nvSpPr>
        <dsp:cNvPr id="0" name=""/>
        <dsp:cNvSpPr/>
      </dsp:nvSpPr>
      <dsp:spPr>
        <a:xfrm>
          <a:off x="1011579" y="26632"/>
          <a:ext cx="2118131" cy="21181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5416D-DBC1-924F-81CB-203D5C1ECF46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Participación ciudadana</a:t>
          </a:r>
          <a:endParaRPr lang="es-ES" sz="1000" kern="1200" dirty="0"/>
        </a:p>
      </dsp:txBody>
      <dsp:txXfrm>
        <a:off x="3294175" y="2352385"/>
        <a:ext cx="1336450" cy="1148939"/>
      </dsp:txXfrm>
    </dsp:sp>
    <dsp:sp modelId="{CA3AC9E3-6ACB-9641-9D9F-DDAFA45C6757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Régimen democrático</a:t>
          </a:r>
          <a:endParaRPr lang="es-ES" sz="1000" kern="1200" dirty="0"/>
        </a:p>
      </dsp:txBody>
      <dsp:txXfrm>
        <a:off x="1953570" y="1712203"/>
        <a:ext cx="807100" cy="802154"/>
      </dsp:txXfrm>
    </dsp:sp>
    <dsp:sp modelId="{0FD0A176-38AF-5B41-9758-95A74D7F9AF8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Combate corrupción</a:t>
          </a:r>
          <a:endParaRPr lang="es-ES" sz="1000" kern="1200" dirty="0"/>
        </a:p>
      </dsp:txBody>
      <dsp:txXfrm rot="-20700000">
        <a:off x="2804160" y="528320"/>
        <a:ext cx="894080" cy="894080"/>
      </dsp:txXfrm>
    </dsp:sp>
    <dsp:sp modelId="{30BA5CD1-DAA7-5445-A13F-1406F800A102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67F49-9D10-5C42-96E0-F6117D31437F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712F4-C81C-E747-A554-B121B1FDAB3C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E3CA7-7B86-894B-940B-53AD2020B1AB}">
      <dsp:nvSpPr>
        <dsp:cNvPr id="0" name=""/>
        <dsp:cNvSpPr/>
      </dsp:nvSpPr>
      <dsp:spPr>
        <a:xfrm>
          <a:off x="0" y="28259"/>
          <a:ext cx="4977893" cy="2068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Unidades de transparencia</a:t>
          </a:r>
          <a:endParaRPr lang="es-ES" sz="5200" kern="1200" dirty="0"/>
        </a:p>
      </dsp:txBody>
      <dsp:txXfrm>
        <a:off x="100979" y="129238"/>
        <a:ext cx="4775935" cy="1866602"/>
      </dsp:txXfrm>
    </dsp:sp>
    <dsp:sp modelId="{1030F921-2C0D-2848-9BE7-1A1AE7D6A8DF}">
      <dsp:nvSpPr>
        <dsp:cNvPr id="0" name=""/>
        <dsp:cNvSpPr/>
      </dsp:nvSpPr>
      <dsp:spPr>
        <a:xfrm>
          <a:off x="0" y="2246580"/>
          <a:ext cx="4977893" cy="2068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 smtClean="0"/>
            <a:t>Comités de información</a:t>
          </a:r>
          <a:endParaRPr lang="es-ES" sz="5200" kern="1200" dirty="0"/>
        </a:p>
      </dsp:txBody>
      <dsp:txXfrm>
        <a:off x="100979" y="2347559"/>
        <a:ext cx="4775935" cy="1866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nata@fundar.org.m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2921" y="1283934"/>
            <a:ext cx="6498158" cy="2982040"/>
          </a:xfrm>
        </p:spPr>
        <p:txBody>
          <a:bodyPr/>
          <a:lstStyle/>
          <a:p>
            <a:r>
              <a:rPr lang="es-ES" sz="4000" dirty="0" smtClean="0"/>
              <a:t>Construyendo un gobierno municipal transparente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2921" y="4776226"/>
            <a:ext cx="6498159" cy="916641"/>
          </a:xfrm>
        </p:spPr>
        <p:txBody>
          <a:bodyPr>
            <a:normAutofit lnSpcReduction="10000"/>
          </a:bodyPr>
          <a:lstStyle/>
          <a:p>
            <a:pPr algn="r"/>
            <a:r>
              <a:rPr lang="es-ES" dirty="0" smtClean="0"/>
              <a:t>Renata Terrazas</a:t>
            </a:r>
          </a:p>
          <a:p>
            <a:pPr algn="r"/>
            <a:r>
              <a:rPr lang="es-ES" dirty="0" smtClean="0"/>
              <a:t>Fundar, Centro de Análisis e Investigación</a:t>
            </a:r>
            <a:endParaRPr lang="es-ES" dirty="0"/>
          </a:p>
          <a:p>
            <a:pPr algn="r"/>
            <a:r>
              <a:rPr lang="es-ES" dirty="0" smtClean="0"/>
              <a:t>Junio 2016</a:t>
            </a:r>
          </a:p>
        </p:txBody>
      </p:sp>
    </p:spTree>
    <p:extLst>
      <p:ext uri="{BB962C8B-B14F-4D97-AF65-F5344CB8AC3E}">
        <p14:creationId xmlns:p14="http://schemas.microsoft.com/office/powerpoint/2010/main" val="369732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Participación ciudadana</a:t>
            </a:r>
          </a:p>
          <a:p>
            <a:pPr marL="114300" indent="0">
              <a:buNone/>
            </a:pPr>
            <a:r>
              <a:rPr lang="es-ES" dirty="0" smtClean="0"/>
              <a:t>“</a:t>
            </a:r>
            <a:r>
              <a:rPr lang="es-ES" dirty="0"/>
              <a:t>la intervención organizada de ciudadanos individuales o de organizaciones sociales y civiles en los asuntos públicos, que se llevan a cabo en espacios y condiciones definidas… que pueden o no estar definidas por la ley que permiten el desarrollo de una capacidad relativa de decisión en materia de políticas públicas a través de diversas formas de contraloría ciudadana.</a:t>
            </a:r>
            <a:r>
              <a:rPr lang="es-ES" dirty="0" smtClean="0"/>
              <a:t>”</a:t>
            </a:r>
          </a:p>
          <a:p>
            <a:pPr marL="114300" indent="0">
              <a:buNone/>
            </a:pPr>
            <a:r>
              <a:rPr lang="es-ES" dirty="0" smtClean="0"/>
              <a:t>Alberto Olvera</a:t>
            </a:r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888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621448"/>
              </p:ext>
            </p:extLst>
          </p:nvPr>
        </p:nvGraphicFramePr>
        <p:xfrm>
          <a:off x="425031" y="1489755"/>
          <a:ext cx="3840673" cy="421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251623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9399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normativo de 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1977 reforma al sexto constitucional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6o 197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33" y="2512643"/>
            <a:ext cx="7454629" cy="216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8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normativo de 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Leyes de transparencia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Cuadro ley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2724"/>
            <a:ext cx="9144000" cy="393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9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Leyes de 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 smtClean="0"/>
              <a:t>GENERALES</a:t>
            </a:r>
          </a:p>
          <a:p>
            <a:r>
              <a:rPr lang="es-ES" dirty="0" smtClean="0"/>
              <a:t>Reconocimiento explícito del acceso a la información como derecho humano</a:t>
            </a:r>
          </a:p>
          <a:p>
            <a:r>
              <a:rPr lang="es-ES" dirty="0" smtClean="0"/>
              <a:t>Objeto de la ley</a:t>
            </a:r>
          </a:p>
          <a:p>
            <a:r>
              <a:rPr lang="es-ES" dirty="0" smtClean="0"/>
              <a:t>Definiciones</a:t>
            </a:r>
          </a:p>
          <a:p>
            <a:r>
              <a:rPr lang="es-ES" dirty="0"/>
              <a:t>Catálogo de sujetos </a:t>
            </a:r>
            <a:r>
              <a:rPr lang="es-ES" dirty="0" smtClean="0"/>
              <a:t>obligados</a:t>
            </a:r>
          </a:p>
          <a:p>
            <a:r>
              <a:rPr lang="es-ES" dirty="0" smtClean="0"/>
              <a:t>Obligaciones generales de los SO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436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Leyes de 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Diseño institucional (conformación y operación del organismo garante, unidades de transparencia y comités, y consejo consultivo)</a:t>
            </a:r>
          </a:p>
          <a:p>
            <a:r>
              <a:rPr lang="es-ES" dirty="0"/>
              <a:t>Procedimiento de acceso a la información</a:t>
            </a:r>
          </a:p>
          <a:p>
            <a:pPr lvl="1"/>
            <a:r>
              <a:rPr lang="es-ES" dirty="0"/>
              <a:t>Tiempos</a:t>
            </a:r>
          </a:p>
          <a:p>
            <a:pPr lvl="1"/>
            <a:r>
              <a:rPr lang="es-ES" dirty="0"/>
              <a:t>Garantías</a:t>
            </a:r>
          </a:p>
          <a:p>
            <a:pPr lvl="1"/>
            <a:r>
              <a:rPr lang="es-ES" dirty="0"/>
              <a:t>Obligaciones</a:t>
            </a:r>
          </a:p>
          <a:p>
            <a:r>
              <a:rPr lang="es-ES" dirty="0" smtClean="0"/>
              <a:t>Procedimiento del recurso de revisión</a:t>
            </a:r>
          </a:p>
          <a:p>
            <a:r>
              <a:rPr lang="es-ES" dirty="0" smtClean="0"/>
              <a:t>Obligaciones de transparencia</a:t>
            </a:r>
          </a:p>
          <a:p>
            <a:r>
              <a:rPr lang="es-ES" dirty="0" smtClean="0"/>
              <a:t>Información reservada</a:t>
            </a:r>
          </a:p>
          <a:p>
            <a:r>
              <a:rPr lang="es-ES" dirty="0" smtClean="0"/>
              <a:t>Sanciones – medidas de apremio</a:t>
            </a:r>
            <a:endParaRPr lang="es-ES" dirty="0"/>
          </a:p>
          <a:p>
            <a:endParaRPr lang="es-ES" dirty="0" smtClean="0"/>
          </a:p>
          <a:p>
            <a:pPr marL="34925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7406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 normativo de 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Reforma constitucional de 2014</a:t>
            </a:r>
          </a:p>
          <a:p>
            <a:r>
              <a:rPr lang="es-ES" dirty="0" smtClean="0"/>
              <a:t>LGTAI</a:t>
            </a:r>
          </a:p>
          <a:p>
            <a:r>
              <a:rPr lang="es-ES" dirty="0" smtClean="0"/>
              <a:t>Armonización de leyes locales</a:t>
            </a:r>
          </a:p>
          <a:p>
            <a:r>
              <a:rPr lang="es-ES" dirty="0" smtClean="0"/>
              <a:t>Sistema Nacional de Transparencia</a:t>
            </a:r>
          </a:p>
          <a:p>
            <a:r>
              <a:rPr lang="es-ES" dirty="0" smtClean="0"/>
              <a:t>Lineamientos y criterios compartidos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9722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Marcos normativos de transparencia: reforma 2014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Obligación de generar información</a:t>
            </a:r>
          </a:p>
          <a:p>
            <a:r>
              <a:rPr lang="es-ES" dirty="0" smtClean="0"/>
              <a:t>Ampliación de los </a:t>
            </a:r>
            <a:r>
              <a:rPr lang="es-ES" b="1" dirty="0" smtClean="0"/>
              <a:t>sujetos obligados</a:t>
            </a:r>
          </a:p>
          <a:p>
            <a:r>
              <a:rPr lang="es-ES" dirty="0" smtClean="0"/>
              <a:t>Consolidación de los organismos garantes</a:t>
            </a:r>
          </a:p>
          <a:p>
            <a:r>
              <a:rPr lang="es-ES" dirty="0" smtClean="0"/>
              <a:t>Incremento en las </a:t>
            </a:r>
            <a:r>
              <a:rPr lang="es-ES" b="1" dirty="0" smtClean="0"/>
              <a:t>obligaciones de transparencia</a:t>
            </a:r>
          </a:p>
          <a:p>
            <a:r>
              <a:rPr lang="es-ES" dirty="0" smtClean="0"/>
              <a:t>Autonomía constitucional a los </a:t>
            </a:r>
            <a:r>
              <a:rPr lang="es-ES" b="1" dirty="0" smtClean="0"/>
              <a:t>organismos garantes</a:t>
            </a:r>
          </a:p>
          <a:p>
            <a:r>
              <a:rPr lang="es-ES" dirty="0" smtClean="0"/>
              <a:t>Creación del Sistema Nacional de Transparencia</a:t>
            </a:r>
          </a:p>
          <a:p>
            <a:r>
              <a:rPr lang="es-ES" dirty="0" smtClean="0"/>
              <a:t>Creación del sistema de atracción de recursos de revisión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297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institucional: al interior del sujeto obligado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754"/>
              </p:ext>
            </p:extLst>
          </p:nvPr>
        </p:nvGraphicFramePr>
        <p:xfrm>
          <a:off x="549275" y="1600201"/>
          <a:ext cx="497789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902380" y="1818218"/>
            <a:ext cx="3056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Responsables de recibir las solicitudes, recabar la información, publicar las obligaciones de </a:t>
            </a:r>
            <a:r>
              <a:rPr lang="es-ES" dirty="0" smtClean="0"/>
              <a:t>transparencia (art 30-31))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902380" y="4011623"/>
            <a:ext cx="3056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Cuerpo colegiado.</a:t>
            </a:r>
          </a:p>
          <a:p>
            <a:r>
              <a:rPr lang="es-ES" dirty="0" smtClean="0"/>
              <a:t>Responsables de ratificar la reserva e inexistencia de la información</a:t>
            </a:r>
            <a:r>
              <a:rPr lang="es-ES" dirty="0" smtClean="0"/>
              <a:t>. </a:t>
            </a:r>
          </a:p>
          <a:p>
            <a:r>
              <a:rPr lang="es-ES" dirty="0" smtClean="0"/>
              <a:t>(art 28 – 29)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8022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institucional: organismos garantes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Autonomía constitucional</a:t>
            </a:r>
          </a:p>
          <a:p>
            <a:r>
              <a:rPr lang="es-ES" dirty="0" smtClean="0"/>
              <a:t>Última autoridad en materia de transparencia sobre todos los sujetos obligados</a:t>
            </a:r>
          </a:p>
          <a:p>
            <a:r>
              <a:rPr lang="es-ES" dirty="0" smtClean="0"/>
              <a:t>Garantes del ejercicio del derecho de acceso a la información pública</a:t>
            </a:r>
          </a:p>
          <a:p>
            <a:pPr lvl="1"/>
            <a:r>
              <a:rPr lang="es-ES" dirty="0" smtClean="0"/>
              <a:t>Facultad de vigilancia de la ley</a:t>
            </a:r>
          </a:p>
          <a:p>
            <a:pPr lvl="1"/>
            <a:r>
              <a:rPr lang="es-ES" dirty="0" smtClean="0"/>
              <a:t>Facultad para resolver controversias</a:t>
            </a:r>
          </a:p>
          <a:p>
            <a:pPr lvl="1"/>
            <a:r>
              <a:rPr lang="es-ES" dirty="0" smtClean="0"/>
              <a:t>Facultad para promover acciones de inconstitucionalidad</a:t>
            </a:r>
          </a:p>
          <a:p>
            <a:pPr lvl="1"/>
            <a:r>
              <a:rPr lang="es-ES" dirty="0" smtClean="0"/>
              <a:t>Facultad para promover el DAI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64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Conceptos básicos </a:t>
            </a:r>
          </a:p>
          <a:p>
            <a:r>
              <a:rPr lang="es-ES" dirty="0" smtClean="0"/>
              <a:t>Construcción del marco normativo de transparencia</a:t>
            </a:r>
          </a:p>
          <a:p>
            <a:r>
              <a:rPr lang="es-ES" dirty="0" smtClean="0"/>
              <a:t>Diseño institucional</a:t>
            </a:r>
          </a:p>
          <a:p>
            <a:r>
              <a:rPr lang="es-ES" dirty="0" smtClean="0"/>
              <a:t>Obligaciones de transparencia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1069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transparencia de BCS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Publicada el 4 de mayo de 2016</a:t>
            </a:r>
          </a:p>
          <a:p>
            <a:r>
              <a:rPr lang="es-ES" dirty="0" smtClean="0"/>
              <a:t>Proceso legislativo con inclusión de sociedad civil</a:t>
            </a:r>
          </a:p>
          <a:p>
            <a:r>
              <a:rPr lang="es-ES" dirty="0" smtClean="0"/>
              <a:t>Construida desde:</a:t>
            </a:r>
          </a:p>
          <a:p>
            <a:pPr lvl="1"/>
            <a:r>
              <a:rPr lang="es-ES" dirty="0" smtClean="0"/>
              <a:t>Ley General de Transparencia</a:t>
            </a:r>
          </a:p>
          <a:p>
            <a:pPr lvl="1"/>
            <a:r>
              <a:rPr lang="es-ES" dirty="0" smtClean="0"/>
              <a:t>Índice del Derecho de Acceso a la Información en México</a:t>
            </a:r>
          </a:p>
          <a:p>
            <a:pPr lvl="1"/>
            <a:r>
              <a:rPr lang="es-ES" dirty="0" smtClean="0"/>
              <a:t>Comentarios del INAI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4870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Obligaciones de </a:t>
            </a:r>
            <a:r>
              <a:rPr lang="es-ES" sz="4000" dirty="0"/>
              <a:t>transparencia</a:t>
            </a:r>
            <a:br>
              <a:rPr lang="es-ES" sz="4000" dirty="0"/>
            </a:br>
            <a:r>
              <a:rPr lang="es-ES" sz="4000" dirty="0" smtClean="0"/>
              <a:t>para los SO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Obligaci</a:t>
            </a:r>
            <a:r>
              <a:rPr lang="es-ES" dirty="0" smtClean="0"/>
              <a:t>ón de documentar todo acto que derive de sus facultades (art 14)</a:t>
            </a:r>
          </a:p>
          <a:p>
            <a:r>
              <a:rPr lang="es-ES" dirty="0" smtClean="0"/>
              <a:t>Toda la informaci</a:t>
            </a:r>
            <a:r>
              <a:rPr lang="es-ES" dirty="0" smtClean="0"/>
              <a:t>ón en posesión de las autoridades es pública (art 10)</a:t>
            </a:r>
          </a:p>
          <a:p>
            <a:r>
              <a:rPr lang="es-ES" dirty="0" smtClean="0"/>
              <a:t>Favorecer la máxima publicidad y el principio pro persona (art 2). Obligación de interpretación (21)</a:t>
            </a:r>
          </a:p>
          <a:p>
            <a:r>
              <a:rPr lang="es-ES" dirty="0" smtClean="0"/>
              <a:t>Garantizar la celeridad del proceso (art 17)</a:t>
            </a:r>
          </a:p>
          <a:p>
            <a:r>
              <a:rPr lang="es-ES" dirty="0" smtClean="0"/>
              <a:t>Accesibilidad de la información (art 18)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445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 los 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2827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/>
              <a:t>Artículo 24. </a:t>
            </a:r>
            <a:r>
              <a:rPr lang="es-ES" dirty="0"/>
              <a:t>Son obligaciones de los sujetos obligados en materia de acceso a la información según correspondan y de acuerdo a su naturaleza, las siguientes: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I. Constituir </a:t>
            </a:r>
            <a:r>
              <a:rPr lang="es-ES" dirty="0"/>
              <a:t>y mantener actualizados sus sistemas de archivo y gestión documental;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II. Publicar</a:t>
            </a:r>
            <a:r>
              <a:rPr lang="es-ES" dirty="0"/>
              <a:t>, actualizar y mantener disponible, de manera proactiva, a través de su página de internet la información a que se refiere el Capítulo III de esta ley y en general toda aquella que sea de interés público;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III. Asegurar </a:t>
            </a:r>
            <a:r>
              <a:rPr lang="es-ES" dirty="0"/>
              <a:t>la protección de los datos personales en su posesión, en términos de la Ley de la materia;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IV. Dar </a:t>
            </a:r>
            <a:r>
              <a:rPr lang="es-ES" dirty="0"/>
              <a:t>acceso a la información pública que le sea requerida, en los términos de esta Ley y demás disposiciones aplicables;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V. Elaborar </a:t>
            </a:r>
            <a:r>
              <a:rPr lang="es-ES" dirty="0"/>
              <a:t>un programa de capacitación para los servidores públicos o sus integrantes, en temas de transparencia, acceso a la información, rendición de cuentas, datos personales y archivos</a:t>
            </a:r>
            <a:r>
              <a:rPr lang="es-ES" dirty="0" smtClean="0"/>
              <a:t>;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9090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 los 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12748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/>
              <a:t>Artículo 24. </a:t>
            </a:r>
            <a:r>
              <a:rPr lang="es-ES" dirty="0"/>
              <a:t>Son obligaciones de los sujetos obligados en materia de acceso a la información según correspondan y de acuerdo a su naturaleza, las siguientes: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VI. Cumplir </a:t>
            </a:r>
            <a:r>
              <a:rPr lang="es-ES" dirty="0"/>
              <a:t>cabalmente los acuerdos y las resoluciones del Instituto y colaborar con éste en el desempeño de sus funciones</a:t>
            </a:r>
            <a:r>
              <a:rPr lang="es-ES" dirty="0" smtClean="0"/>
              <a:t>;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VII. Atender </a:t>
            </a:r>
            <a:r>
              <a:rPr lang="es-ES" dirty="0"/>
              <a:t>los requerimientos, observaciones, recomendaciones y criterios que en materia de transparencia y acceso a la información pública realice el Instituto; 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VIII. Procurar </a:t>
            </a:r>
            <a:r>
              <a:rPr lang="es-ES" dirty="0"/>
              <a:t>condiciones de accesibilidad para que personas con capacidades diferentes ejerzan los derechos regulados en esta Ley;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IX. Crear </a:t>
            </a:r>
            <a:r>
              <a:rPr lang="es-ES" dirty="0"/>
              <a:t>y hacer uso de sistemas de tecnología sistematizados y avanzados, y adoptar las nuevas herramientas para que los ciudadanos consulten información de manera directa, sencilla y rápida</a:t>
            </a:r>
            <a:r>
              <a:rPr lang="es-ES" dirty="0" smtClean="0"/>
              <a:t>;</a:t>
            </a:r>
            <a:r>
              <a:rPr lang="es-ES" dirty="0"/>
              <a:t> 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X. Contar </a:t>
            </a:r>
            <a:r>
              <a:rPr lang="es-ES" dirty="0"/>
              <a:t>con el material y equipo de cómputo adecuado, así como la asistencia técnica necesaria, a disposición del público para facilitar las solicitudes de acceso a la información, así como la interposición de los recursos de revisión en términos de la presente Ley;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68197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 los 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281043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/>
              <a:t>Artículo 24. </a:t>
            </a:r>
            <a:r>
              <a:rPr lang="es-ES" dirty="0"/>
              <a:t>Son obligaciones de los sujetos obligados en materia de acceso a la información según correspondan y de acuerdo a su naturaleza, las siguientes: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XI. Contar </a:t>
            </a:r>
            <a:r>
              <a:rPr lang="es-ES" dirty="0"/>
              <a:t>con la infraestructura y los medios tecnológicos necesarios para garantizar el efectivo acceso a la información de las personas con discapacidad, para lo cual podrá valerse de las diversas tecnologías disponibles para la difusión de la información pública</a:t>
            </a:r>
            <a:r>
              <a:rPr lang="es-ES" dirty="0" smtClean="0"/>
              <a:t>;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XII. Elaborar </a:t>
            </a:r>
            <a:r>
              <a:rPr lang="es-ES" dirty="0"/>
              <a:t>y publicar un informe anual de las acciones realizadas en la materia y de implementación de las bases y principios de la presente Ley</a:t>
            </a:r>
            <a:r>
              <a:rPr lang="es-ES" dirty="0" smtClean="0"/>
              <a:t>;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XIII. Responder </a:t>
            </a:r>
            <a:r>
              <a:rPr lang="es-ES" dirty="0"/>
              <a:t>substancialmente las solicitudes de información que le sean presentadas en términos de la presente Ley</a:t>
            </a:r>
            <a:r>
              <a:rPr lang="es-ES" dirty="0" smtClean="0"/>
              <a:t>;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XIV. Fomentar </a:t>
            </a:r>
            <a:r>
              <a:rPr lang="es-ES" dirty="0"/>
              <a:t>la cultura de la transparencia y el respeto del derecho a la información pública y de acceso a la información pública</a:t>
            </a:r>
            <a:r>
              <a:rPr lang="es-ES" dirty="0" smtClean="0"/>
              <a:t>;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9099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 los 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446713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/>
              <a:t>Artículo 24. </a:t>
            </a:r>
            <a:r>
              <a:rPr lang="es-ES" dirty="0"/>
              <a:t>Son obligaciones de los sujetos obligados en materia de acceso a la información según correspondan y de acuerdo a su naturaleza, las siguientes: 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XV. Establecer </a:t>
            </a:r>
            <a:r>
              <a:rPr lang="es-ES" dirty="0"/>
              <a:t>un programa de formación y capacitación en materia de transparencia para los servidores públicos que laboran en él</a:t>
            </a:r>
            <a:r>
              <a:rPr lang="es-ES" dirty="0" smtClean="0"/>
              <a:t>;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XVI. Generar </a:t>
            </a:r>
            <a:r>
              <a:rPr lang="es-ES" dirty="0"/>
              <a:t>la información en formatos abiertos que permitan su fácil acceso y contarán con bases de datos que permitan la búsqueda y extracción de información. Además las páginas deberán contar con buscadores temáticos y disponer de un respaldo con todos los registros electrónicos para cualquier persona que lo solicite; </a:t>
            </a:r>
            <a:r>
              <a:rPr lang="es-ES" dirty="0" smtClean="0"/>
              <a:t>y</a:t>
            </a:r>
            <a:endParaRPr lang="es-ES_tradnl" dirty="0"/>
          </a:p>
          <a:p>
            <a:pPr marL="0" lvl="0" indent="0">
              <a:buNone/>
            </a:pPr>
            <a:r>
              <a:rPr lang="es-ES" dirty="0" smtClean="0"/>
              <a:t>XVII. Las </a:t>
            </a:r>
            <a:r>
              <a:rPr lang="es-ES" dirty="0"/>
              <a:t>demás que determinan esta Ley y otras disposiciones aplicables</a:t>
            </a:r>
            <a:r>
              <a:rPr lang="es-ES" dirty="0" smtClean="0"/>
              <a:t>.</a:t>
            </a:r>
            <a:endParaRPr lang="es-ES_tradnl" dirty="0"/>
          </a:p>
          <a:p>
            <a:pPr marL="0" indent="0">
              <a:buNone/>
            </a:pPr>
            <a:r>
              <a:rPr lang="es-ES" dirty="0"/>
              <a:t>El Instituto establecerá los criterios que permitan homologar la presentación de la información en los portales de Internet y promoverá la presentación de la información pública de oficio desagregada por género, así como la creación de medios electrónicos para incorporar, localizar y facilitar el acceso a la información pública de oficio.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07793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transparencia de BCS</a:t>
            </a:r>
            <a:endParaRPr lang="es-ES" dirty="0"/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 smtClean="0"/>
              <a:t>Obligaciones de transparencia</a:t>
            </a:r>
          </a:p>
          <a:p>
            <a:pPr marL="0" indent="0">
              <a:buNone/>
            </a:pPr>
            <a:r>
              <a:rPr lang="es-ES" dirty="0" smtClean="0"/>
              <a:t>Artículo 75 al 85</a:t>
            </a:r>
          </a:p>
          <a:p>
            <a:r>
              <a:rPr lang="es-ES" dirty="0" smtClean="0"/>
              <a:t>Obligaciones </a:t>
            </a:r>
            <a:r>
              <a:rPr lang="es-ES" dirty="0" smtClean="0"/>
              <a:t>generales (art 75)</a:t>
            </a:r>
            <a:endParaRPr lang="es-ES" dirty="0" smtClean="0"/>
          </a:p>
          <a:p>
            <a:r>
              <a:rPr lang="es-ES" dirty="0" smtClean="0"/>
              <a:t>Obligaciones </a:t>
            </a:r>
            <a:r>
              <a:rPr lang="es-ES" dirty="0" smtClean="0"/>
              <a:t>específicas</a:t>
            </a:r>
          </a:p>
          <a:p>
            <a:pPr lvl="1"/>
            <a:r>
              <a:rPr lang="es-ES" dirty="0"/>
              <a:t>Municipios (art 76)</a:t>
            </a:r>
          </a:p>
          <a:p>
            <a:pPr marL="349250" lvl="1" indent="0">
              <a:buNone/>
            </a:pPr>
            <a:r>
              <a:rPr lang="es-ES" dirty="0"/>
              <a:t>Asignaciones de agua, programas de ordenamiento ecológico, listado de congruencias de uso de suelo, actas de sesiones de cabildo, usos de suelo a través de mapas </a:t>
            </a:r>
            <a:r>
              <a:rPr lang="es-ES" dirty="0" err="1"/>
              <a:t>georreferenciados</a:t>
            </a:r>
            <a:r>
              <a:rPr lang="es-ES" dirty="0"/>
              <a:t>, listado de licencias otorgadas, listado de licencias de construcción…</a:t>
            </a:r>
          </a:p>
          <a:p>
            <a:endParaRPr lang="es-ES" dirty="0"/>
          </a:p>
          <a:p>
            <a:endParaRPr lang="es-ES" dirty="0" smtClean="0"/>
          </a:p>
          <a:p>
            <a:pPr marL="349250" lvl="1" indent="0">
              <a:buNone/>
            </a:pPr>
            <a:endParaRPr lang="es-ES" dirty="0" smtClean="0"/>
          </a:p>
          <a:p>
            <a:pPr marL="349250" lvl="1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65582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en el proceso de acceso a la informaci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s-ES" dirty="0" smtClean="0"/>
              <a:t>Atender todas las solicitudes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s-ES" dirty="0"/>
              <a:t>Orientar al ciudadano</a:t>
            </a:r>
          </a:p>
          <a:p>
            <a:pPr marL="457200" indent="-457200">
              <a:buAutoNum type="arabicParenR"/>
            </a:pPr>
            <a:r>
              <a:rPr lang="es-ES" dirty="0" smtClean="0"/>
              <a:t>Garantizar la m</a:t>
            </a:r>
            <a:r>
              <a:rPr lang="es-ES" dirty="0" smtClean="0"/>
              <a:t>áxima publicidad</a:t>
            </a:r>
          </a:p>
          <a:p>
            <a:pPr marL="457200" indent="-457200">
              <a:buAutoNum type="arabicParenR"/>
            </a:pPr>
            <a:r>
              <a:rPr lang="es-ES" dirty="0" smtClean="0"/>
              <a:t>Responder con celeridad y veracidad</a:t>
            </a:r>
          </a:p>
          <a:p>
            <a:pPr marL="457200" indent="-457200">
              <a:buAutoNum type="arabicParenR"/>
            </a:pPr>
            <a:r>
              <a:rPr lang="es-ES" dirty="0" smtClean="0"/>
              <a:t>Entregar la información en los formatos solicitados</a:t>
            </a:r>
          </a:p>
          <a:p>
            <a:pPr marL="457200" indent="-457200">
              <a:buAutoNum type="arabicParenR"/>
            </a:pPr>
            <a:r>
              <a:rPr lang="es-ES" dirty="0" smtClean="0"/>
              <a:t>Atender cabalmente a la solicitud</a:t>
            </a:r>
          </a:p>
        </p:txBody>
      </p:sp>
    </p:spTree>
    <p:extLst>
      <p:ext uri="{BB962C8B-B14F-4D97-AF65-F5344CB8AC3E}">
        <p14:creationId xmlns:p14="http://schemas.microsoft.com/office/powerpoint/2010/main" val="1485656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 los 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Sobre la reserva de informaci</a:t>
            </a:r>
            <a:r>
              <a:rPr lang="es-ES" dirty="0" smtClean="0"/>
              <a:t>ón</a:t>
            </a:r>
          </a:p>
          <a:p>
            <a:pPr marL="0" indent="0" algn="just">
              <a:buNone/>
            </a:pPr>
            <a:r>
              <a:rPr lang="es-ES" sz="1800" b="1" dirty="0"/>
              <a:t>Artículo 16. </a:t>
            </a:r>
            <a:r>
              <a:rPr lang="es-ES" sz="1800" dirty="0"/>
              <a:t>Ante la negativa del acceso a la información o su inexistencia, el sujeto obligado deberá demostrar que la información solicitada está prevista en alguna de las excepciones contenidas en esta Ley o, en su caso, demostrar que la información no se refiere a alguna de sus facultades, competencias o funciones</a:t>
            </a:r>
            <a:r>
              <a:rPr lang="es-ES" sz="1800" dirty="0" smtClean="0"/>
              <a:t>.</a:t>
            </a:r>
          </a:p>
          <a:p>
            <a:r>
              <a:rPr lang="es-ES" dirty="0" smtClean="0"/>
              <a:t>Reserva por 5 años m</a:t>
            </a:r>
            <a:r>
              <a:rPr lang="es-ES" dirty="0" smtClean="0"/>
              <a:t>áximo</a:t>
            </a:r>
          </a:p>
          <a:p>
            <a:r>
              <a:rPr lang="es-ES" dirty="0" smtClean="0"/>
              <a:t>Se puede reservar sólo cuando se solicite la información</a:t>
            </a:r>
          </a:p>
          <a:p>
            <a:r>
              <a:rPr lang="es-ES" dirty="0" smtClean="0"/>
              <a:t>Aplicación de la prueba de daño</a:t>
            </a:r>
            <a:endParaRPr lang="es-ES_tradnl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1601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352962"/>
            <a:ext cx="8042276" cy="2747342"/>
          </a:xfrm>
        </p:spPr>
        <p:txBody>
          <a:bodyPr/>
          <a:lstStyle/>
          <a:p>
            <a:r>
              <a:rPr lang="es-ES" dirty="0" smtClean="0"/>
              <a:t>Ustedes son quienes garantizan el derecho de acceso a la informaci</a:t>
            </a:r>
            <a:r>
              <a:rPr lang="es-ES" dirty="0" smtClean="0"/>
              <a:t>ón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64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Transparencia</a:t>
            </a:r>
          </a:p>
          <a:p>
            <a:pPr marL="0" indent="0">
              <a:buNone/>
            </a:pPr>
            <a:r>
              <a:rPr lang="es-ES" dirty="0" smtClean="0"/>
              <a:t>Cualidad de gobiernos democráticos modernos.</a:t>
            </a:r>
          </a:p>
          <a:p>
            <a:pPr marL="0" indent="0" algn="just">
              <a:buNone/>
            </a:pPr>
            <a:r>
              <a:rPr lang="es-ES" dirty="0" smtClean="0"/>
              <a:t>Se refiere a una forma de gobernar de cara al público, en donde se ponga a disposición de éste la información necesaria para conocer las acciones y decisiones de gobierno.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6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4303059"/>
            <a:ext cx="8042276" cy="1640542"/>
          </a:xfrm>
        </p:spPr>
        <p:txBody>
          <a:bodyPr/>
          <a:lstStyle/>
          <a:p>
            <a:pPr marL="0" indent="0" algn="r">
              <a:buNone/>
            </a:pPr>
            <a:r>
              <a:rPr lang="es-ES" dirty="0" smtClean="0">
                <a:hlinkClick r:id="rId2"/>
              </a:rPr>
              <a:t>renata@fundar.org.mx</a:t>
            </a:r>
            <a:endParaRPr lang="es-ES" dirty="0" smtClean="0"/>
          </a:p>
          <a:p>
            <a:pPr marL="0" indent="0" algn="r">
              <a:buNone/>
            </a:pPr>
            <a:r>
              <a:rPr lang="es-ES" dirty="0" smtClean="0"/>
              <a:t>@</a:t>
            </a:r>
            <a:r>
              <a:rPr lang="es-ES" dirty="0" err="1" smtClean="0"/>
              <a:t>Renaterra_zas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164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A</a:t>
            </a:r>
            <a:r>
              <a:rPr lang="es-ES" b="1" dirty="0" smtClean="0"/>
              <a:t>cceso a la información</a:t>
            </a:r>
          </a:p>
          <a:p>
            <a:pPr marL="0" indent="0">
              <a:buNone/>
            </a:pPr>
            <a:r>
              <a:rPr lang="es-ES" dirty="0" smtClean="0"/>
              <a:t>Derecho humano reconocido en instrumentos internacionales y nacionales. (Declaración Universal, artículo 19 y Convención Americana artículo 13)</a:t>
            </a:r>
          </a:p>
          <a:p>
            <a:pPr marL="0" indent="0">
              <a:buNone/>
            </a:pPr>
            <a:r>
              <a:rPr lang="es-ES" b="1" dirty="0" smtClean="0"/>
              <a:t>Derecho de acceso a la información</a:t>
            </a:r>
          </a:p>
          <a:p>
            <a:pPr marL="0" indent="0">
              <a:buNone/>
            </a:pPr>
            <a:r>
              <a:rPr lang="es-ES" dirty="0" smtClean="0"/>
              <a:t>El derecho humano de acceso a la información comprende solicitar, investigar, difundir, buscar y recibir información. (artículo 4 LGTAI)</a:t>
            </a:r>
          </a:p>
        </p:txBody>
      </p:sp>
    </p:spTree>
    <p:extLst>
      <p:ext uri="{BB962C8B-B14F-4D97-AF65-F5344CB8AC3E}">
        <p14:creationId xmlns:p14="http://schemas.microsoft.com/office/powerpoint/2010/main" val="353947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Obligaciones del Estado mexicano frente al DAI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Estado Mexicano est</a:t>
            </a:r>
            <a:r>
              <a:rPr lang="es-ES" dirty="0" smtClean="0"/>
              <a:t>á obligado a respetar, garantizar y promover los derechos humanos.</a:t>
            </a:r>
          </a:p>
          <a:p>
            <a:r>
              <a:rPr lang="es-ES" dirty="0" smtClean="0"/>
              <a:t>Para ello, deberá garantizar el presupuesto suficiente, los marcos normativos adecuados y un diseño institucional para cumplir con la garantía de derechos.</a:t>
            </a:r>
          </a:p>
          <a:p>
            <a:r>
              <a:rPr lang="es-ES" dirty="0" smtClean="0"/>
              <a:t>Todos los funcionarios están obligados a garantizar y proteger los principios del DAI.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081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 a la información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derecho de todas las personas de acceder a información pública.</a:t>
            </a:r>
          </a:p>
          <a:p>
            <a:r>
              <a:rPr lang="es-ES" dirty="0" smtClean="0"/>
              <a:t>Es información pública toda aquella en generada por las autoridades o en su posesión.</a:t>
            </a:r>
          </a:p>
          <a:p>
            <a:r>
              <a:rPr lang="es-ES" dirty="0" smtClean="0"/>
              <a:t>Las autoridades están obligadas a generar información cuando realicen acciones derivadas de sus funciones, actividades y responsabilidades.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672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Principios del DAI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Máxima publicidad</a:t>
            </a:r>
          </a:p>
          <a:p>
            <a:r>
              <a:rPr lang="es-ES" dirty="0" smtClean="0"/>
              <a:t>Oportunidad</a:t>
            </a:r>
          </a:p>
          <a:p>
            <a:r>
              <a:rPr lang="es-ES" dirty="0" smtClean="0"/>
              <a:t>Celeridad</a:t>
            </a:r>
          </a:p>
          <a:p>
            <a:r>
              <a:rPr lang="es-ES" dirty="0" smtClean="0"/>
              <a:t>Veracidad</a:t>
            </a:r>
          </a:p>
          <a:p>
            <a:r>
              <a:rPr lang="es-ES" dirty="0" smtClean="0"/>
              <a:t>Accesibilidad</a:t>
            </a:r>
          </a:p>
          <a:p>
            <a:r>
              <a:rPr lang="es-ES" dirty="0" smtClean="0"/>
              <a:t>Gratuidad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21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Garantía del DAI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766510"/>
            <a:ext cx="8042276" cy="4177091"/>
          </a:xfrm>
        </p:spPr>
        <p:txBody>
          <a:bodyPr>
            <a:normAutofit/>
          </a:bodyPr>
          <a:lstStyle/>
          <a:p>
            <a:r>
              <a:rPr lang="es-ES" dirty="0" smtClean="0"/>
              <a:t>Instrumentos internacionales</a:t>
            </a:r>
          </a:p>
          <a:p>
            <a:r>
              <a:rPr lang="es-ES" dirty="0" smtClean="0"/>
              <a:t>Reconocimiento constitucional</a:t>
            </a:r>
          </a:p>
          <a:p>
            <a:r>
              <a:rPr lang="es-ES" dirty="0" smtClean="0"/>
              <a:t>Leyes de transparencia </a:t>
            </a:r>
          </a:p>
          <a:p>
            <a:r>
              <a:rPr lang="es-ES" dirty="0" smtClean="0"/>
              <a:t>Diseño institucional para garantizar el derecho</a:t>
            </a:r>
          </a:p>
          <a:p>
            <a:pPr lvl="1"/>
            <a:r>
              <a:rPr lang="es-ES" dirty="0" smtClean="0"/>
              <a:t>Organismos garantes</a:t>
            </a:r>
          </a:p>
          <a:p>
            <a:pPr lvl="1"/>
            <a:r>
              <a:rPr lang="es-ES" dirty="0" smtClean="0"/>
              <a:t>Comités de transparencia</a:t>
            </a:r>
          </a:p>
          <a:p>
            <a:pPr lvl="1"/>
            <a:r>
              <a:rPr lang="es-ES" dirty="0" smtClean="0"/>
              <a:t>Unidades de transparencia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574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Rendición de cuentas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Captura de pantalla 2015-07-03 a la(s) 13.31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2167500"/>
            <a:ext cx="3746500" cy="377610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08729" y="1730040"/>
            <a:ext cx="258301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“A rinde cuentas a B cuando está obligado a informarle sobre sus acciones y decisiones (pasadas y futuras), a justificarlas y a sufrir el castigo  de mala conducta.”</a:t>
            </a:r>
          </a:p>
          <a:p>
            <a:endParaRPr lang="es-ES" dirty="0"/>
          </a:p>
          <a:p>
            <a:r>
              <a:rPr lang="es-ES" dirty="0" smtClean="0"/>
              <a:t>Andreas </a:t>
            </a:r>
            <a:r>
              <a:rPr lang="es-ES" dirty="0" err="1" smtClean="0"/>
              <a:t>Schedler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1798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194</TotalTime>
  <Words>1603</Words>
  <Application>Microsoft Macintosh PowerPoint</Application>
  <PresentationFormat>Presentación en pantalla (4:3)</PresentationFormat>
  <Paragraphs>175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Brisa</vt:lpstr>
      <vt:lpstr>Construyendo un gobierno municipal transparente</vt:lpstr>
      <vt:lpstr>Índice</vt:lpstr>
      <vt:lpstr>Conceptos básicos</vt:lpstr>
      <vt:lpstr>Conceptos básicos</vt:lpstr>
      <vt:lpstr>Obligaciones del Estado mexicano frente al DAI</vt:lpstr>
      <vt:lpstr>Acceso a la información</vt:lpstr>
      <vt:lpstr>Principios del DAI</vt:lpstr>
      <vt:lpstr>Garantía del DAI</vt:lpstr>
      <vt:lpstr>Conceptos básicos</vt:lpstr>
      <vt:lpstr>Conceptos básicos</vt:lpstr>
      <vt:lpstr>Conceptos básicos</vt:lpstr>
      <vt:lpstr>Marco normativo de transparencia</vt:lpstr>
      <vt:lpstr>Marco normativo de transparencia</vt:lpstr>
      <vt:lpstr>Leyes de transparencia</vt:lpstr>
      <vt:lpstr>Leyes de transparencia</vt:lpstr>
      <vt:lpstr>Marco normativo de transparencia</vt:lpstr>
      <vt:lpstr>Marcos normativos de transparencia: reforma 2014</vt:lpstr>
      <vt:lpstr>Diseño institucional: al interior del sujeto obligado</vt:lpstr>
      <vt:lpstr>Diseño institucional: organismos garantes</vt:lpstr>
      <vt:lpstr>Ley de transparencia de BCS</vt:lpstr>
      <vt:lpstr>Obligaciones de transparencia para los SO</vt:lpstr>
      <vt:lpstr>Obligaciones de los SO</vt:lpstr>
      <vt:lpstr>Obligaciones de los SO</vt:lpstr>
      <vt:lpstr>Obligaciones de los SO</vt:lpstr>
      <vt:lpstr>Obligaciones de los SO</vt:lpstr>
      <vt:lpstr>Ley de transparencia de BCS</vt:lpstr>
      <vt:lpstr>Obligaciones en el proceso de acceso a la información</vt:lpstr>
      <vt:lpstr>Obligaciones de los SO</vt:lpstr>
      <vt:lpstr>Ustedes son quienes garantizan el derecho de acceso a la información </vt:lpstr>
      <vt:lpstr>Gracias</vt:lpstr>
    </vt:vector>
  </TitlesOfParts>
  <Company>Fundar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Garantías del derecho de acceso a la información en la ley de transparencia de BCS</dc:title>
  <dc:creator>Renata Terrazas Tapia</dc:creator>
  <cp:lastModifiedBy>Renata Terrazas Tapia</cp:lastModifiedBy>
  <cp:revision>42</cp:revision>
  <dcterms:created xsi:type="dcterms:W3CDTF">2016-06-01T23:48:47Z</dcterms:created>
  <dcterms:modified xsi:type="dcterms:W3CDTF">2016-06-03T12:38:20Z</dcterms:modified>
</cp:coreProperties>
</file>